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373" r:id="rId15"/>
    <p:sldId id="409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86437" autoAdjust="0"/>
  </p:normalViewPr>
  <p:slideViewPr>
    <p:cSldViewPr>
      <p:cViewPr>
        <p:scale>
          <a:sx n="75" d="100"/>
          <a:sy n="75" d="100"/>
        </p:scale>
        <p:origin x="-52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40"/>
      <c:depthPercent val="100"/>
      <c:rAngAx val="1"/>
    </c:view3D>
    <c:plotArea>
      <c:layout>
        <c:manualLayout>
          <c:layoutTarget val="inner"/>
          <c:xMode val="edge"/>
          <c:yMode val="edge"/>
          <c:x val="0.10471751613084566"/>
          <c:y val="2.663105260229134E-4"/>
          <c:w val="0.87205712983817163"/>
          <c:h val="0.71549291296018291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51.6</c:v>
                </c:pt>
                <c:pt idx="1">
                  <c:v>59.3</c:v>
                </c:pt>
                <c:pt idx="2">
                  <c:v>62.9</c:v>
                </c:pt>
                <c:pt idx="3">
                  <c:v>65.599999999999994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1.4692275495667701E-2"/>
                  <c:y val="-7.6817020647102024E-2"/>
                </c:manualLayout>
              </c:layout>
              <c:showVal val="1"/>
            </c:dLbl>
            <c:dLbl>
              <c:idx val="1"/>
              <c:layout>
                <c:manualLayout>
                  <c:x val="1.9099958144367973E-2"/>
                  <c:y val="-7.9011792665590497E-2"/>
                </c:manualLayout>
              </c:layout>
              <c:showVal val="1"/>
            </c:dLbl>
            <c:dLbl>
              <c:idx val="2"/>
              <c:layout>
                <c:manualLayout>
                  <c:x val="1.0284592846967408E-2"/>
                  <c:y val="-7.9011792665590497E-2"/>
                </c:manualLayout>
              </c:layout>
              <c:showVal val="1"/>
            </c:dLbl>
            <c:dLbl>
              <c:idx val="3"/>
              <c:layout>
                <c:manualLayout>
                  <c:x val="2.0569185693934677E-2"/>
                  <c:y val="-7.9011792665590511E-2"/>
                </c:manualLayout>
              </c:layout>
              <c:showVal val="1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  <c:pt idx="1">
                  <c:v>2.2000000000000002</c:v>
                </c:pt>
                <c:pt idx="2">
                  <c:v>2.4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безопасть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0.5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80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30.9</c:v>
                </c:pt>
                <c:pt idx="1">
                  <c:v>14.6</c:v>
                </c:pt>
                <c:pt idx="2">
                  <c:v>14.9</c:v>
                </c:pt>
                <c:pt idx="3">
                  <c:v>15.8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Культура.кинематография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14.6</c:v>
                </c:pt>
                <c:pt idx="1">
                  <c:v>22.9</c:v>
                </c:pt>
                <c:pt idx="2">
                  <c:v>19.2</c:v>
                </c:pt>
                <c:pt idx="3">
                  <c:v>18.2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Lbl>
              <c:idx val="0"/>
              <c:layout>
                <c:manualLayout>
                  <c:x val="1.0284592846967408E-2"/>
                  <c:y val="-6.584316055465872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3223047946100869E-2"/>
                  <c:y val="-7.9011792665590524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8.8153652974006236E-3"/>
                  <c:y val="-8.1206564684079399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7630730594801195E-2"/>
                  <c:y val="-8.1206564684079399E-2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 sz="1201" baseline="0"/>
                  </a:pPr>
                  <a:endParaRPr lang="ru-RU"/>
                </a:p>
              </c:txPr>
              <c:showVal val="1"/>
            </c:dLbl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0.3000000000000001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ser>
          <c:idx val="9"/>
          <c:order val="9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dLbls>
            <c:dLbl>
              <c:idx val="0"/>
              <c:layout>
                <c:manualLayout>
                  <c:x val="1.4692159808459032E-2"/>
                  <c:y val="-8.7790880739544844E-2"/>
                </c:manualLayout>
              </c:layout>
              <c:showVal val="1"/>
            </c:dLbl>
            <c:dLbl>
              <c:idx val="1"/>
              <c:layout>
                <c:manualLayout>
                  <c:x val="3.0853778540902248E-2"/>
                  <c:y val="-8.7790880739544844E-2"/>
                </c:manualLayout>
              </c:layout>
              <c:showVal val="1"/>
            </c:dLbl>
            <c:dLbl>
              <c:idx val="2"/>
              <c:layout>
                <c:manualLayout>
                  <c:x val="5.8769101982671847E-3"/>
                  <c:y val="-8.7790880739544844E-2"/>
                </c:manualLayout>
              </c:layout>
              <c:showVal val="1"/>
            </c:dLbl>
            <c:dLbl>
              <c:idx val="3"/>
              <c:layout>
                <c:manualLayout>
                  <c:x val="2.2038413243501552E-2"/>
                  <c:y val="-7.6817020647102024E-2"/>
                </c:manualLayout>
              </c:layout>
              <c:showVal val="1"/>
            </c:dLbl>
            <c:spPr>
              <a:noFill/>
              <a:ln w="25414">
                <a:noFill/>
              </a:ln>
            </c:spPr>
            <c:txPr>
              <a:bodyPr/>
              <a:lstStyle/>
              <a:p>
                <a:pPr>
                  <a:defRPr sz="120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dLbls>
            <c:dLbl>
              <c:idx val="0"/>
              <c:layout>
                <c:manualLayout>
                  <c:x val="2.7915207754560151E-2"/>
                  <c:y val="-6.5843160554658773E-3"/>
                </c:manualLayout>
              </c:layout>
              <c:spPr>
                <a:noFill/>
                <a:ln w="2541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5414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32172672"/>
        <c:axId val="32539008"/>
        <c:axId val="0"/>
      </c:bar3DChart>
      <c:catAx>
        <c:axId val="321726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1" b="1" i="1" baseline="0"/>
            </a:pPr>
            <a:endParaRPr lang="ru-RU"/>
          </a:p>
        </c:txPr>
        <c:crossAx val="32539008"/>
        <c:crosses val="autoZero"/>
        <c:auto val="1"/>
        <c:lblAlgn val="ctr"/>
        <c:lblOffset val="100"/>
      </c:catAx>
      <c:valAx>
        <c:axId val="32539008"/>
        <c:scaling>
          <c:orientation val="minMax"/>
        </c:scaling>
        <c:delete val="1"/>
        <c:axPos val="b"/>
        <c:majorGridlines/>
        <c:numFmt formatCode="0%" sourceLinked="1"/>
        <c:tickLblPos val="none"/>
        <c:crossAx val="32172672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2.1119324181626205E-2"/>
          <c:y val="0.67209245951243091"/>
          <c:w val="0.95881731784582891"/>
          <c:h val="0.3164571612167135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 w="25390">
          <a:noFill/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Pt>
            <c:idx val="2"/>
            <c:spPr>
              <a:noFill/>
              <a:ln w="25390">
                <a:noFill/>
              </a:ln>
            </c:spPr>
          </c:dPt>
          <c:dPt>
            <c:idx val="3"/>
            <c:spPr>
              <a:noFill/>
              <a:ln w="25390">
                <a:noFill/>
              </a:ln>
            </c:spPr>
          </c:dPt>
          <c:dPt>
            <c:idx val="4"/>
            <c:spPr>
              <a:noFill/>
              <a:ln w="25390">
                <a:noFill/>
              </a:ln>
            </c:spPr>
          </c:dPt>
          <c:dLbls>
            <c:dLbl>
              <c:idx val="0"/>
              <c:layout>
                <c:manualLayout>
                  <c:x val="-4.5845186700612045E-3"/>
                  <c:y val="-4.317430099226896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.11211368857784501"/>
                  <c:y val="-0.15689964334048501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5390">
                <a:noFill/>
              </a:ln>
            </c:spPr>
            <c:dLblPos val="outEnd"/>
            <c:showPercent val="1"/>
          </c:dLbls>
          <c:cat>
            <c:strRef>
              <c:f>Лист1!$A$2:$A$6</c:f>
              <c:strCache>
                <c:ptCount val="2"/>
                <c:pt idx="1">
                  <c:v>Приобретение основных средств - 400,0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400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544378698224852"/>
          <c:y val="0.21181262729124239"/>
          <c:w val="0.33964497041420205"/>
          <c:h val="0.67209775967413599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1AFB5A-A297-4CF5-94EC-3B6DD0B2D043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BDA6CA-E090-4817-9512-1A5EF112B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0C1B-8D16-4DEF-BBDA-32E7E9D3A5C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4BAF-951C-4228-9AAC-B356A7120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C67F-831B-4FE0-A08A-95DF39EBDFC9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1664-CE26-4AAA-9481-A61137C80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7964-6E7C-4901-952F-1356EA4AE7CE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F97E-DA5A-48D6-88E7-E65BB57AA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5380-D192-445F-B3FB-630BB74F9D02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F0BF-1B29-44F5-BDFF-4F555AA9B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3585-78CA-46D6-B01C-7A85F4600486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3548-CC9F-4A2F-82E5-2612708C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A5A6-48AB-41B8-9DA0-9AAAE3A6459C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988F-3A77-4A9D-BEB5-F7A56B582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AD3C-D432-461A-B232-258ECFDB5D76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BBAF-6EA8-4606-A131-3D5E8926B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D126-6E3C-4B37-A23A-1B0DAC39FB0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A4AA-92C7-40AA-B5B2-2B3A22D8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D4F9-174C-4E33-A9D4-198E6C73C40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4CFB-7A4C-425E-83CF-5D7490C70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7AB6-AC74-426D-B8CC-3075F116C7EA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58FA-3521-4C8C-A57F-0D9A97E26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E7CA-51FB-494A-9CD0-C9A9156C4F89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12A3-C191-46B6-86DD-24E2ED517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DDA9-800C-4CB9-AA99-5F7A12C28AC3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1AA6-ED69-4A98-B0AC-5847216ED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1B769E-1A0C-4F25-B74A-FA0760F97F4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034687-E0A3-4A06-80D4-4409BD41B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95288" y="0"/>
            <a:ext cx="85693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hlink"/>
                </a:solidFill>
              </a:rPr>
              <a:t>Администрация Каменно-Балковского сельского поселения</a:t>
            </a:r>
          </a:p>
          <a:p>
            <a:pPr algn="ctr"/>
            <a:endParaRPr lang="ru-RU" sz="4000" b="1">
              <a:solidFill>
                <a:schemeClr val="hlink"/>
              </a:solidFill>
            </a:endParaRPr>
          </a:p>
          <a:p>
            <a:pPr algn="ctr"/>
            <a:r>
              <a:rPr lang="ru-RU" sz="4800" b="1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>
              <a:solidFill>
                <a:schemeClr val="hlink"/>
              </a:solidFill>
            </a:endParaRP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Проект БЮДЖЕТА 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Каменно-Балковского сельского поселения Орловского района 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на 2018 год и на плановый период 2019 и 2020 годов</a:t>
            </a:r>
            <a:endParaRPr lang="ru-RU" sz="4800" b="1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1182688" y="2127250"/>
          <a:ext cx="7567612" cy="4257675"/>
        </p:xfrm>
        <a:graphic>
          <a:graphicData uri="http://schemas.openxmlformats.org/presentationml/2006/ole">
            <p:oleObj spid="_x0000_s208913" name="Лист" r:id="rId4" imgW="6162743" imgH="346701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17375E"/>
                </a:solidFill>
                <a:latin typeface="Times New Roman" pitchFamily="18" charset="0"/>
              </a:rPr>
              <a:t>Структура налоговых и неналоговых доходов проекта бюджета</a:t>
            </a:r>
            <a:r>
              <a:rPr lang="ru-RU" sz="200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00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17375E"/>
                </a:solidFill>
                <a:latin typeface="Times New Roman" pitchFamily="18" charset="0"/>
              </a:rPr>
              <a:t>Орловского сельского поселения Орловского района в 2018 году</a:t>
            </a:r>
            <a:r>
              <a:rPr lang="ru-RU" sz="2000" b="1" smtClean="0">
                <a:latin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600" b="1" smtClean="0"/>
              <a:t>							</a:t>
            </a:r>
            <a:r>
              <a:rPr lang="ru-RU" sz="200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676275" y="1347788"/>
          <a:ext cx="7572375" cy="5243512"/>
        </p:xfrm>
        <a:graphic>
          <a:graphicData uri="http://schemas.openxmlformats.org/presentationml/2006/ole">
            <p:oleObj spid="_x0000_s209937" name="Лист" r:id="rId3" imgW="8391457" imgH="581016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786812" cy="5291138"/>
        </p:xfrm>
        <a:graphic>
          <a:graphicData uri="http://schemas.openxmlformats.org/drawingml/2006/table">
            <a:tbl>
              <a:tblPr/>
              <a:tblGrid>
                <a:gridCol w="2178050"/>
                <a:gridCol w="1878012"/>
                <a:gridCol w="1651000"/>
                <a:gridCol w="1577975"/>
                <a:gridCol w="150177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 год (первоначально утвержденный)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2366,3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1203,1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2085,2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2192,8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1202,9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39738" y="889000"/>
          <a:ext cx="9026525" cy="621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>
                <a:solidFill>
                  <a:schemeClr val="hlink"/>
                </a:solidFill>
              </a:rPr>
              <a:t>Расходы на БЛАГОУСТРОЙСТВО территории Каменно-Балковского сельского поселения  в 201</a:t>
            </a:r>
            <a:r>
              <a:rPr lang="ru-RU" sz="2400" i="1" smtClean="0">
                <a:solidFill>
                  <a:schemeClr val="hlink"/>
                </a:solidFill>
                <a:latin typeface="Arial" charset="0"/>
              </a:rPr>
              <a:t>8</a:t>
            </a:r>
            <a:r>
              <a:rPr lang="ru-RU" sz="2400" i="1" smtClean="0">
                <a:solidFill>
                  <a:schemeClr val="hlink"/>
                </a:solidFill>
              </a:rPr>
              <a:t> году</a:t>
            </a:r>
          </a:p>
        </p:txBody>
      </p:sp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4019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Уличное освещение – </a:t>
            </a:r>
            <a:r>
              <a:rPr lang="ru-RU" sz="1600"/>
              <a:t>969,9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pic>
        <p:nvPicPr>
          <p:cNvPr id="214021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2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Ликвидация несанкционированных</a:t>
            </a:r>
          </a:p>
          <a:p>
            <a:pPr algn="ctr"/>
            <a:r>
              <a:rPr lang="ru-RU" sz="1600">
                <a:latin typeface="Times New Roman" pitchFamily="18" charset="0"/>
              </a:rPr>
              <a:t> свалок – </a:t>
            </a:r>
            <a:r>
              <a:rPr lang="ru-RU" sz="1600"/>
              <a:t>30,0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sp>
        <p:nvSpPr>
          <p:cNvPr id="214023" name="AutoShape 10"/>
          <p:cNvSpPr>
            <a:spLocks noChangeArrowheads="1"/>
          </p:cNvSpPr>
          <p:nvPr/>
        </p:nvSpPr>
        <p:spPr bwMode="auto">
          <a:xfrm>
            <a:off x="2700338" y="5084763"/>
            <a:ext cx="36718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Сбор и вывоз мусора, выкос сорной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растительности –</a:t>
            </a:r>
            <a:r>
              <a:rPr lang="ru-RU" sz="1600"/>
              <a:t>71,9</a:t>
            </a:r>
            <a:r>
              <a:rPr lang="ru-RU" sz="1600">
                <a:latin typeface="Times New Roman" pitchFamily="18" charset="0"/>
              </a:rPr>
              <a:t> тыс.рублей</a:t>
            </a:r>
          </a:p>
        </p:txBody>
      </p:sp>
      <p:pic>
        <p:nvPicPr>
          <p:cNvPr id="214024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/>
          <p:cNvPicPr>
            <a:picLocks noChangeAspect="1" noChangeArrowheads="1"/>
          </p:cNvPicPr>
          <p:nvPr/>
        </p:nvPicPr>
        <p:blipFill>
          <a:blip r:embed="rId2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ru-RU" sz="3200" b="1" smtClean="0">
                <a:solidFill>
                  <a:srgbClr val="0070C0"/>
                </a:solidFill>
              </a:rPr>
              <a:t>2018-2020 годы</a:t>
            </a:r>
            <a:r>
              <a:rPr lang="en-US" sz="3200" b="1" smtClean="0">
                <a:solidFill>
                  <a:srgbClr val="0070C0"/>
                </a:solidFill>
              </a:rPr>
              <a:t>                      </a:t>
            </a:r>
            <a:r>
              <a:rPr lang="en-US" sz="1800" b="1" smtClean="0">
                <a:solidFill>
                  <a:srgbClr val="0070C0"/>
                </a:solidFill>
              </a:rPr>
              <a:t>(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smtClean="0">
                <a:solidFill>
                  <a:srgbClr val="0070C0"/>
                </a:solidFill>
              </a:rPr>
              <a:t>.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smtClean="0">
                <a:solidFill>
                  <a:srgbClr val="0070C0"/>
                </a:solidFill>
              </a:rPr>
              <a:t>)</a:t>
            </a:r>
            <a:r>
              <a:rPr lang="ru-RU" sz="3200" b="1" smtClean="0">
                <a:solidFill>
                  <a:srgbClr val="0070C0"/>
                </a:solidFill>
              </a:rPr>
              <a:t/>
            </a:r>
            <a:br>
              <a:rPr lang="ru-RU" sz="3200" b="1" smtClean="0">
                <a:solidFill>
                  <a:srgbClr val="0070C0"/>
                </a:solidFill>
              </a:rPr>
            </a:br>
            <a:r>
              <a:rPr lang="ru-RU" sz="3200" b="1" smtClean="0">
                <a:solidFill>
                  <a:srgbClr val="0070C0"/>
                </a:solidFill>
              </a:rPr>
              <a:t>           </a:t>
            </a:r>
            <a:br>
              <a:rPr lang="ru-RU" sz="3200" b="1" smtClean="0">
                <a:solidFill>
                  <a:srgbClr val="0070C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401638" y="1703388"/>
          <a:ext cx="8039100" cy="4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</a:t>
            </a:r>
            <a:r>
              <a:rPr lang="ru-RU" sz="2000" b="1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smtClean="0">
                <a:solidFill>
                  <a:srgbClr val="254061"/>
                </a:solidFill>
              </a:rPr>
            </a:br>
            <a:r>
              <a:rPr lang="ru-RU" sz="2000" b="1" smtClean="0">
                <a:solidFill>
                  <a:srgbClr val="254061"/>
                </a:solidFill>
              </a:rPr>
              <a:t>в 2018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Социальная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 поддержка граждан             0,0%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58,8 %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качественными жилищно-коммунальными услугами населения  13,4 %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физической культуры и спорта     0,4 %</a:t>
            </a:r>
          </a:p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268413"/>
            <a:ext cx="2592387" cy="15128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культуры и туризма 22,9 %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425" y="3068638"/>
            <a:ext cx="2952750" cy="1512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Охрана окружающей среды и рациональное природопользование     1,0%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Защита населения и территорий от чрезвычайных ситуаций  0,1 %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Обеспечение общественного порядка и противодействие преступности  0,1 %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068638"/>
            <a:ext cx="3240087" cy="2089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Развитие сельского хозяйства и регулирование рынков сельскохозяйственной продукции, сырья и продовольствия    0,4 %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7093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201</a:t>
            </a:r>
            <a:r>
              <a:rPr lang="ru-RU" b="1">
                <a:latin typeface="Calibri" pitchFamily="34" charset="0"/>
              </a:rPr>
              <a:t>8</a:t>
            </a:r>
          </a:p>
        </p:txBody>
      </p:sp>
      <p:sp>
        <p:nvSpPr>
          <p:cNvPr id="217094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201</a:t>
            </a:r>
            <a:r>
              <a:rPr lang="ru-RU" b="1">
                <a:latin typeface="Calibri" pitchFamily="34" charset="0"/>
              </a:rPr>
              <a:t>9</a:t>
            </a:r>
          </a:p>
        </p:txBody>
      </p:sp>
      <p:sp>
        <p:nvSpPr>
          <p:cNvPr id="217095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20</a:t>
            </a:r>
            <a:r>
              <a:rPr lang="ru-RU" b="1">
                <a:latin typeface="Calibri" pitchFamily="34" charset="0"/>
              </a:rPr>
              <a:t>20</a:t>
            </a:r>
          </a:p>
        </p:txBody>
      </p:sp>
      <p:sp>
        <p:nvSpPr>
          <p:cNvPr id="217096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7097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6894,6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7633,2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215,4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7010,5 тыс.руб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205,4 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22,1</a:t>
            </a:r>
          </a:p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тыс.руб</a:t>
            </a:r>
            <a:r>
              <a:rPr lang="en-US" sz="1600">
                <a:solidFill>
                  <a:srgbClr val="FFFFFF"/>
                </a:solidFill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Особенности межбюджетных отношений в 2018 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4% 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10 %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Проект 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00938" y="908050"/>
            <a:ext cx="1357312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Проект областного закона «Об областном бюджете на 2018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ru-RU">
                <a:solidFill>
                  <a:srgbClr val="FFFFFF"/>
                </a:solidFill>
              </a:rPr>
              <a:t> 2019 и 2020 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Об утверждении бюджетного прогноза Каменно-Балковского сельского поселения на период 2017-2022 годов (Простановление Администрации Каменно-Балковского сельского поселения от 28.02.2017 № 40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Об основных</a:t>
            </a:r>
            <a:r>
              <a:rPr lang="ru-RU" sz="2000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направлениях бюджетной и налоговой политики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Каменно-Балковского сельского поселения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FFFFFF"/>
                </a:solidFill>
              </a:rPr>
              <a:t> Орловского района на  2018-2020 годы (Постановление Администрации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№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</a:rPr>
              <a:t>169 от 02.10.2017)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Основы формирования проекта бюджета Каменно-Балковского сельского поселения Орловского района на 2018 год и плановый период 2019 и 2020 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Принятый проект бюджет Каменно-Балковского сельского поселения Орловского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19138" name="Picture 7" descr="DSCN3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391275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Инвестиции в человеческий капитал</a:t>
            </a:r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FF0000"/>
                </a:solidFill>
              </a:rPr>
              <a:t/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</a:rPr>
              <a:t>Бюджет 2018 года </a:t>
            </a:r>
            <a:r>
              <a:rPr lang="ru-RU" sz="2400" b="1" i="1" smtClean="0">
                <a:solidFill>
                  <a:srgbClr val="FF0000"/>
                </a:solidFill>
                <a:latin typeface="Arial" charset="0"/>
              </a:rPr>
              <a:t>			         Проект б</a:t>
            </a:r>
            <a:r>
              <a:rPr lang="ru-RU" sz="2400" b="1" i="1" smtClean="0">
                <a:solidFill>
                  <a:srgbClr val="FF0000"/>
                </a:solidFill>
              </a:rPr>
              <a:t>юджет</a:t>
            </a:r>
            <a:r>
              <a:rPr lang="ru-RU" sz="2400" b="1" i="1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smtClean="0">
                <a:solidFill>
                  <a:srgbClr val="FF0000"/>
                </a:solidFill>
              </a:rPr>
              <a:t/>
            </a:r>
            <a:br>
              <a:rPr lang="ru-RU" sz="2400" b="1" i="1" smtClean="0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</a:rPr>
              <a:t>                                                                                 на 2018-2020 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17375E"/>
                </a:solidFill>
              </a:rPr>
              <a:t>ПРОЕКТ БЮДЖЕТНОГО ПРОГНОЗА КАМЕННО-БАЛКОВСКОГО СЕЛЬСКОГО ПОСЕЛЕНИЯ НА ДОЛГОСРОЧНЫЙ ПЕРИОД  2017-2022 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</a:rPr>
              <a:t>Основная идеология бюджетного прогноза Каменно-Балковского сельского поселения на период 2017-2022 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2018 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</a:rPr>
              <a:t>837,4 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проекта </a:t>
            </a:r>
            <a:r>
              <a:rPr lang="ru-RU" sz="2400" b="1">
                <a:solidFill>
                  <a:schemeClr val="tx1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3200" b="1" smtClean="0">
                <a:solidFill>
                  <a:srgbClr val="953735"/>
                </a:solidFill>
              </a:rPr>
              <a:t/>
            </a:r>
            <a:br>
              <a:rPr lang="ru-RU" sz="3200" b="1" smtClean="0">
                <a:solidFill>
                  <a:srgbClr val="953735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smtClean="0">
                <a:solidFill>
                  <a:schemeClr val="hlink"/>
                </a:solidFill>
              </a:rPr>
              <a:t>бюджета Каменно-Балковского сельского поселения Орловского района на 2018 год</a:t>
            </a:r>
            <a:r>
              <a:rPr lang="en-US" sz="2400" b="1" smtClean="0">
                <a:solidFill>
                  <a:schemeClr val="hlink"/>
                </a:solidFill>
              </a:rPr>
              <a:t> </a:t>
            </a:r>
            <a:r>
              <a:rPr lang="ru-RU" sz="2400" b="1" smtClean="0">
                <a:solidFill>
                  <a:schemeClr val="hlink"/>
                </a:solidFill>
              </a:rPr>
              <a:t> и плановый период 2019 и 2020 годов                </a:t>
            </a:r>
            <a:r>
              <a:rPr lang="ru-RU" sz="800" b="1" smtClean="0">
                <a:solidFill>
                  <a:schemeClr val="hlink"/>
                </a:solidFill>
              </a:rPr>
              <a:t/>
            </a:r>
            <a:br>
              <a:rPr lang="ru-RU" sz="800" b="1" smtClean="0">
                <a:solidFill>
                  <a:schemeClr val="hlink"/>
                </a:solidFill>
              </a:rPr>
            </a:br>
            <a:r>
              <a:rPr lang="ru-RU" sz="800" b="1" smtClean="0">
                <a:solidFill>
                  <a:schemeClr val="hlink"/>
                </a:solidFill>
              </a:rPr>
              <a:t>							</a:t>
            </a:r>
            <a:r>
              <a:rPr lang="ru-RU" sz="3200" b="1" smtClean="0">
                <a:solidFill>
                  <a:schemeClr val="hlink"/>
                </a:solidFill>
              </a:rPr>
              <a:t> </a:t>
            </a:r>
            <a:r>
              <a:rPr lang="ru-RU" sz="1200" b="1" smtClean="0">
                <a:solidFill>
                  <a:schemeClr val="hlink"/>
                </a:solidFill>
              </a:rPr>
              <a:t>тыс.рублей</a:t>
            </a:r>
            <a:r>
              <a:rPr lang="ru-RU" sz="1200" b="1" smtClean="0">
                <a:solidFill>
                  <a:srgbClr val="953735"/>
                </a:solidFill>
              </a:rPr>
              <a:t/>
            </a:r>
            <a:br>
              <a:rPr lang="ru-RU" sz="1200" b="1" smtClean="0">
                <a:solidFill>
                  <a:srgbClr val="953735"/>
                </a:solidFill>
              </a:rPr>
            </a:br>
            <a:endParaRPr lang="ru-RU" sz="1200" b="1" smtClean="0">
              <a:solidFill>
                <a:srgbClr val="953735"/>
              </a:solidFill>
            </a:endParaRPr>
          </a:p>
        </p:txBody>
      </p:sp>
      <p:graphicFrame>
        <p:nvGraphicFramePr>
          <p:cNvPr id="22568" name="Group 40"/>
          <p:cNvGraphicFramePr>
            <a:graphicFrameLocks noGrp="1"/>
          </p:cNvGraphicFramePr>
          <p:nvPr/>
        </p:nvGraphicFramePr>
        <p:xfrm>
          <a:off x="357188" y="2060575"/>
          <a:ext cx="8786812" cy="4572000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2017 год от 28.12.2016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7235,0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7422,9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6780,9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6470,7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7732,3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7848,6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6916,7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-497,3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-425,7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752</Words>
  <Application>Microsoft Office PowerPoint</Application>
  <PresentationFormat>Экран (4:3)</PresentationFormat>
  <Paragraphs>155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Лист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2018 года             Проект бюджета                                                                                  на 2018-2020 годы</vt:lpstr>
      <vt:lpstr>Слайд 5</vt:lpstr>
      <vt:lpstr>Финансовое обеспечение Указов Президента Российской Федерации на 2018 год</vt:lpstr>
      <vt:lpstr>Слайд 7</vt:lpstr>
      <vt:lpstr>  Основные характеристики проекта бюджета Каменно-Балковского сельского поселения Орловского района на 2018 год  и плановый период 2019 и 2020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Орловского сельского поселения Орловского района в 2018 году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Структура расходов по разделам бюджетной классификации (%)</vt:lpstr>
      <vt:lpstr>Расходы на БЛАГОУСТРОЙСТВО территории Каменно-Балковского сельского поселения  в 2018 году</vt:lpstr>
      <vt:lpstr> Приоритеты инвестиционных расходов  проекта бюджета на 2018-2020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2018 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2018 году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Пользователь</cp:lastModifiedBy>
  <cp:revision>560</cp:revision>
  <dcterms:created xsi:type="dcterms:W3CDTF">2012-10-21T15:40:11Z</dcterms:created>
  <dcterms:modified xsi:type="dcterms:W3CDTF">2018-02-22T05:48:30Z</dcterms:modified>
</cp:coreProperties>
</file>