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59" r:id="rId2"/>
    <p:sldId id="335" r:id="rId3"/>
    <p:sldId id="312" r:id="rId4"/>
    <p:sldId id="367" r:id="rId5"/>
    <p:sldId id="370" r:id="rId6"/>
    <p:sldId id="341" r:id="rId7"/>
    <p:sldId id="296" r:id="rId8"/>
    <p:sldId id="363" r:id="rId9"/>
    <p:sldId id="326" r:id="rId10"/>
    <p:sldId id="377" r:id="rId11"/>
    <p:sldId id="378" r:id="rId12"/>
    <p:sldId id="351" r:id="rId13"/>
    <p:sldId id="333" r:id="rId14"/>
    <p:sldId id="409" r:id="rId15"/>
    <p:sldId id="373" r:id="rId16"/>
    <p:sldId id="342" r:id="rId17"/>
    <p:sldId id="273" r:id="rId18"/>
    <p:sldId id="411" r:id="rId19"/>
    <p:sldId id="379" r:id="rId20"/>
    <p:sldId id="374" r:id="rId21"/>
    <p:sldId id="408" r:id="rId22"/>
    <p:sldId id="410" r:id="rId23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A4FEAF"/>
    <a:srgbClr val="F4FCA6"/>
    <a:srgbClr val="ECF7AB"/>
    <a:srgbClr val="DFB6EC"/>
    <a:srgbClr val="3F834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449" autoAdjust="0"/>
    <p:restoredTop sz="86437" autoAdjust="0"/>
  </p:normalViewPr>
  <p:slideViewPr>
    <p:cSldViewPr>
      <p:cViewPr>
        <p:scale>
          <a:sx n="59" d="100"/>
          <a:sy n="59" d="100"/>
        </p:scale>
        <p:origin x="-3384" y="-13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102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4431B73-BF38-41E9-B163-DCDF7E554F18}" type="datetimeFigureOut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70194BF-1BB6-4E83-84CB-50067A09D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D9DE9-1FA2-4265-8A23-C57D77D02F4F}" type="datetimeFigureOut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8262C-7CB9-4667-850D-76774BF12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A6EF0-6EAB-4BA8-9240-183432DF688C}" type="datetimeFigureOut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2DF26-A611-4C62-872A-60F61FD9F0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5C935-7507-4A15-9503-C372F3D47486}" type="datetimeFigureOut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F5EC6-1C27-4594-A537-DCBE091FB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B94DA-A15C-4C3B-9B71-FE1EDF14D196}" type="datetimeFigureOut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4667-9082-4560-93F7-D9C67952C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4D8F7-FC9A-4FC2-B82B-C804593E46C8}" type="datetimeFigureOut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0619A-3CDB-4284-8E3E-A36341AAE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4B91D-B322-4D67-BDF2-E44F454ED34E}" type="datetimeFigureOut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B18B1-EE46-4CE5-8EE4-1ACA9CFDF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5CD65-6021-4DE0-AAD1-481BA6396682}" type="datetimeFigureOut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0FE33-1355-45E6-861A-922B1DC07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1CCBF-510D-40C3-BE3F-D6A06B0E2DBF}" type="datetimeFigureOut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0478E-C6B1-4305-A032-843AA2641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2BC0A-3B3A-40DF-8FB1-3E040EBB7FB1}" type="datetimeFigureOut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9D7A6-3C0E-4B8D-9599-2CB8CB8FE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3C190-BD4B-4A2C-A540-C822C4E60D5F}" type="datetimeFigureOut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7BDF6-64A6-4374-9120-229F007AD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3EF8C-62F5-48F8-93F6-024EB2DC5267}" type="datetimeFigureOut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81BBC-6319-4E59-A01C-124DE3EC7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BB044-CD3E-450E-8445-F32D74942C8C}" type="datetimeFigureOut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5DCB8-073F-4F94-898C-F506C166E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FE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5CA66A-C293-4C79-84A0-6F07E51451E9}" type="datetimeFigureOut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3A1F59-E201-49F2-8A8F-3889F5B58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4.xls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бюдж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43" y="-1143033"/>
            <a:ext cx="12596901" cy="9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7188" y="7143750"/>
            <a:ext cx="8501062" cy="460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179388" y="-819150"/>
            <a:ext cx="8569325" cy="752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chemeClr val="hlink"/>
                </a:solidFill>
              </a:rPr>
              <a:t>Администрация </a:t>
            </a:r>
            <a:r>
              <a:rPr lang="ru-RU" sz="4000" b="1" dirty="0" err="1">
                <a:solidFill>
                  <a:schemeClr val="hlink"/>
                </a:solidFill>
              </a:rPr>
              <a:t>Каменно-Балковского</a:t>
            </a:r>
            <a:r>
              <a:rPr lang="ru-RU" sz="4000" b="1" dirty="0">
                <a:solidFill>
                  <a:schemeClr val="hlink"/>
                </a:solidFill>
              </a:rPr>
              <a:t> сельского поселения</a:t>
            </a:r>
          </a:p>
          <a:p>
            <a:pPr algn="ctr"/>
            <a:endParaRPr lang="ru-RU" sz="4000" b="1" dirty="0">
              <a:solidFill>
                <a:schemeClr val="hlink"/>
              </a:solidFill>
            </a:endParaRPr>
          </a:p>
          <a:p>
            <a:pPr algn="ctr"/>
            <a:r>
              <a:rPr lang="ru-RU" sz="4800" b="1" dirty="0">
                <a:solidFill>
                  <a:srgbClr val="FF0000"/>
                </a:solidFill>
              </a:rPr>
              <a:t>БЮДЖЕТ ДЛЯ ГРАЖДАН</a:t>
            </a:r>
          </a:p>
          <a:p>
            <a:pPr algn="ctr"/>
            <a:endParaRPr lang="ru-RU" sz="4000" b="1" dirty="0">
              <a:solidFill>
                <a:schemeClr val="hlink"/>
              </a:solidFill>
            </a:endParaRPr>
          </a:p>
          <a:p>
            <a:pPr algn="ctr"/>
            <a:r>
              <a:rPr lang="ru-RU" sz="4000" b="1" dirty="0">
                <a:solidFill>
                  <a:schemeClr val="hlink"/>
                </a:solidFill>
              </a:rPr>
              <a:t>Проект БЮДЖЕТА </a:t>
            </a:r>
          </a:p>
          <a:p>
            <a:pPr algn="ctr"/>
            <a:r>
              <a:rPr lang="ru-RU" sz="4000" b="1" dirty="0" err="1">
                <a:solidFill>
                  <a:schemeClr val="hlink"/>
                </a:solidFill>
              </a:rPr>
              <a:t>Каменно-Балковского</a:t>
            </a:r>
            <a:r>
              <a:rPr lang="ru-RU" sz="4000" b="1" dirty="0">
                <a:solidFill>
                  <a:schemeClr val="hlink"/>
                </a:solidFill>
              </a:rPr>
              <a:t> сельского поселения Орловского района </a:t>
            </a:r>
          </a:p>
          <a:p>
            <a:pPr algn="ctr"/>
            <a:r>
              <a:rPr lang="ru-RU" sz="4000" b="1" dirty="0">
                <a:solidFill>
                  <a:schemeClr val="hlink"/>
                </a:solidFill>
              </a:rPr>
              <a:t>на </a:t>
            </a:r>
            <a:r>
              <a:rPr lang="ru-RU" sz="4000" b="1" dirty="0" smtClean="0">
                <a:solidFill>
                  <a:schemeClr val="hlink"/>
                </a:solidFill>
              </a:rPr>
              <a:t>202</a:t>
            </a:r>
            <a:r>
              <a:rPr lang="en-US" sz="4000" b="1" dirty="0" smtClean="0">
                <a:solidFill>
                  <a:schemeClr val="hlink"/>
                </a:solidFill>
              </a:rPr>
              <a:t>5</a:t>
            </a:r>
            <a:r>
              <a:rPr lang="ru-RU" sz="4000" b="1" dirty="0" smtClean="0">
                <a:solidFill>
                  <a:schemeClr val="hlink"/>
                </a:solidFill>
              </a:rPr>
              <a:t> </a:t>
            </a:r>
            <a:r>
              <a:rPr lang="ru-RU" sz="4000" b="1" dirty="0">
                <a:solidFill>
                  <a:schemeClr val="hlink"/>
                </a:solidFill>
              </a:rPr>
              <a:t>год и на плановый период </a:t>
            </a:r>
            <a:r>
              <a:rPr lang="ru-RU" sz="4000" b="1" dirty="0" smtClean="0">
                <a:solidFill>
                  <a:schemeClr val="hlink"/>
                </a:solidFill>
              </a:rPr>
              <a:t>202</a:t>
            </a:r>
            <a:r>
              <a:rPr lang="en-US" sz="4000" b="1" dirty="0" smtClean="0">
                <a:solidFill>
                  <a:schemeClr val="hlink"/>
                </a:solidFill>
              </a:rPr>
              <a:t>6</a:t>
            </a:r>
            <a:r>
              <a:rPr lang="ru-RU" sz="4000" b="1" dirty="0" smtClean="0">
                <a:solidFill>
                  <a:schemeClr val="hlink"/>
                </a:solidFill>
              </a:rPr>
              <a:t> </a:t>
            </a:r>
            <a:r>
              <a:rPr lang="ru-RU" sz="4000" b="1" dirty="0">
                <a:solidFill>
                  <a:schemeClr val="hlink"/>
                </a:solidFill>
              </a:rPr>
              <a:t>и </a:t>
            </a:r>
            <a:r>
              <a:rPr lang="ru-RU" sz="4000" b="1" dirty="0" smtClean="0">
                <a:solidFill>
                  <a:schemeClr val="hlink"/>
                </a:solidFill>
              </a:rPr>
              <a:t>202</a:t>
            </a:r>
            <a:r>
              <a:rPr lang="en-US" sz="4000" b="1" dirty="0" smtClean="0">
                <a:solidFill>
                  <a:schemeClr val="hlink"/>
                </a:solidFill>
              </a:rPr>
              <a:t>7</a:t>
            </a:r>
            <a:endParaRPr lang="ru-RU" sz="4000" b="1" dirty="0">
              <a:solidFill>
                <a:schemeClr val="hlink"/>
              </a:solidFill>
            </a:endParaRPr>
          </a:p>
          <a:p>
            <a:pPr algn="ctr"/>
            <a:r>
              <a:rPr lang="ru-RU" sz="4000" b="1" dirty="0">
                <a:solidFill>
                  <a:schemeClr val="hlink"/>
                </a:solidFill>
              </a:rPr>
              <a:t> годов</a:t>
            </a:r>
            <a:endParaRPr lang="ru-RU" sz="4800" b="1" dirty="0">
              <a:solidFill>
                <a:schemeClr val="hlink"/>
              </a:solidFill>
            </a:endParaRPr>
          </a:p>
        </p:txBody>
      </p:sp>
      <p:sp>
        <p:nvSpPr>
          <p:cNvPr id="15365" name="AutoShape 2" descr="Картинки по запросу администрация орловского района ростов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14" name="Picture 7" descr="до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981075"/>
            <a:ext cx="8424862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915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0070C0"/>
                </a:solidFill>
              </a:rPr>
              <a:t>НАЛОГОВЫЕ И НЕНАЛОГОВЫЕ ДОХОДЫ ПРОЕКТА</a:t>
            </a:r>
            <a:r>
              <a:rPr lang="ru-RU" sz="2000" b="1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ru-RU" sz="2000" b="1" smtClean="0">
                <a:solidFill>
                  <a:srgbClr val="0070C0"/>
                </a:solidFill>
              </a:rPr>
              <a:t>БЮДЖЕТА КАМЕННО-БАЛКОВСКОГО СЕЛЬСКОГО ПОСЕЛЕНИЯ ОРЛОВСКОГО РАЙОНА</a:t>
            </a: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2800" b="1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2800" b="1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1800" b="1" smtClean="0">
                <a:solidFill>
                  <a:srgbClr val="C00000"/>
                </a:solidFill>
                <a:latin typeface="Times New Roman" pitchFamily="18" charset="0"/>
              </a:rPr>
              <a:t>                                                                                                  Тыс. рублей</a:t>
            </a:r>
            <a:endParaRPr lang="ru-RU" sz="2000" smtClean="0"/>
          </a:p>
        </p:txBody>
      </p:sp>
      <p:graphicFrame>
        <p:nvGraphicFramePr>
          <p:cNvPr id="208913" name="Object 17"/>
          <p:cNvGraphicFramePr>
            <a:graphicFrameLocks noGrp="1"/>
          </p:cNvGraphicFramePr>
          <p:nvPr>
            <p:ph idx="1"/>
          </p:nvPr>
        </p:nvGraphicFramePr>
        <p:xfrm>
          <a:off x="577850" y="1187450"/>
          <a:ext cx="7778750" cy="4475163"/>
        </p:xfrm>
        <a:graphic>
          <a:graphicData uri="http://schemas.openxmlformats.org/presentationml/2006/ole">
            <p:oleObj spid="_x0000_s208913" name="Worksheet" r:id="rId4" imgW="4619542" imgH="2657591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38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17375E"/>
                </a:solidFill>
              </a:rPr>
              <a:t>Структура налоговых и неналоговых доходов проекта бюджета</a:t>
            </a:r>
            <a:r>
              <a:rPr lang="ru-RU" sz="2000" dirty="0" smtClean="0">
                <a:solidFill>
                  <a:srgbClr val="17375E"/>
                </a:solidFill>
              </a:rPr>
              <a:t/>
            </a:r>
            <a:br>
              <a:rPr lang="ru-RU" sz="2000" dirty="0" smtClean="0">
                <a:solidFill>
                  <a:srgbClr val="17375E"/>
                </a:solidFill>
              </a:rPr>
            </a:br>
            <a:r>
              <a:rPr lang="ru-RU" sz="2000" b="1" dirty="0" err="1" smtClean="0">
                <a:solidFill>
                  <a:srgbClr val="17375E"/>
                </a:solidFill>
              </a:rPr>
              <a:t>Каменно-Балковского</a:t>
            </a:r>
            <a:r>
              <a:rPr lang="ru-RU" sz="2000" dirty="0" smtClean="0">
                <a:solidFill>
                  <a:srgbClr val="17375E"/>
                </a:solidFill>
              </a:rPr>
              <a:t> </a:t>
            </a:r>
            <a:r>
              <a:rPr lang="ru-RU" sz="2000" b="1" dirty="0" smtClean="0">
                <a:solidFill>
                  <a:srgbClr val="17375E"/>
                </a:solidFill>
              </a:rPr>
              <a:t>сельского поселения Орловского района на</a:t>
            </a:r>
            <a:r>
              <a:rPr lang="ru-RU" sz="2000" b="1" dirty="0" smtClean="0">
                <a:solidFill>
                  <a:srgbClr val="17375E"/>
                </a:solidFill>
                <a:latin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17375E"/>
                </a:solidFill>
              </a:rPr>
              <a:t>2025 </a:t>
            </a:r>
            <a:r>
              <a:rPr lang="ru-RU" sz="2000" b="1" dirty="0" smtClean="0">
                <a:solidFill>
                  <a:srgbClr val="17375E"/>
                </a:solidFill>
              </a:rPr>
              <a:t>год и плановый период </a:t>
            </a:r>
            <a:r>
              <a:rPr lang="ru-RU" sz="2000" b="1" dirty="0" smtClean="0">
                <a:solidFill>
                  <a:srgbClr val="17375E"/>
                </a:solidFill>
              </a:rPr>
              <a:t>2026 </a:t>
            </a:r>
            <a:r>
              <a:rPr lang="ru-RU" sz="2000" b="1" dirty="0" smtClean="0">
                <a:solidFill>
                  <a:srgbClr val="17375E"/>
                </a:solidFill>
              </a:rPr>
              <a:t>и </a:t>
            </a:r>
            <a:r>
              <a:rPr lang="ru-RU" sz="2000" b="1" dirty="0" smtClean="0">
                <a:solidFill>
                  <a:srgbClr val="17375E"/>
                </a:solidFill>
              </a:rPr>
              <a:t>2027 </a:t>
            </a:r>
            <a:r>
              <a:rPr lang="ru-RU" sz="2000" b="1" dirty="0" smtClean="0">
                <a:solidFill>
                  <a:srgbClr val="17375E"/>
                </a:solidFill>
              </a:rPr>
              <a:t>года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600" b="1" dirty="0" smtClean="0"/>
              <a:t>							</a:t>
            </a:r>
            <a:r>
              <a:rPr lang="ru-RU" sz="2000" dirty="0" smtClean="0">
                <a:solidFill>
                  <a:srgbClr val="17375E"/>
                </a:solidFill>
              </a:rPr>
              <a:t>(тыс.рублей)</a:t>
            </a:r>
          </a:p>
        </p:txBody>
      </p:sp>
      <p:graphicFrame>
        <p:nvGraphicFramePr>
          <p:cNvPr id="209937" name="Object 17"/>
          <p:cNvGraphicFramePr>
            <a:graphicFrameLocks noGrp="1"/>
          </p:cNvGraphicFramePr>
          <p:nvPr>
            <p:ph idx="1"/>
          </p:nvPr>
        </p:nvGraphicFramePr>
        <p:xfrm>
          <a:off x="730250" y="1347788"/>
          <a:ext cx="7970838" cy="4506912"/>
        </p:xfrm>
        <a:graphic>
          <a:graphicData uri="http://schemas.openxmlformats.org/presentationml/2006/ole">
            <p:oleObj spid="_x0000_s209937" name="Worksheet" r:id="rId3" imgW="4734059" imgH="2676358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</a:rPr>
              <a:t>Крупнейшие налогоплательщики</a:t>
            </a:r>
            <a:br>
              <a:rPr lang="ru-RU" sz="2800" b="1" smtClean="0">
                <a:solidFill>
                  <a:srgbClr val="FF0000"/>
                </a:solidFill>
              </a:rPr>
            </a:br>
            <a:r>
              <a:rPr lang="ru-RU" sz="2800" b="1" smtClean="0">
                <a:solidFill>
                  <a:srgbClr val="FF0000"/>
                </a:solidFill>
              </a:rPr>
              <a:t>Каменно-Балковского сельского поселения  Орловского района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28813" y="1643063"/>
            <a:ext cx="5000625" cy="3571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СПК «ИСТОК»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28813" y="3068638"/>
            <a:ext cx="5122862" cy="504825"/>
          </a:xfrm>
          <a:prstGeom prst="roundRect">
            <a:avLst>
              <a:gd name="adj" fmla="val 2445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Индивидуальные предприниматели</a:t>
            </a:r>
          </a:p>
        </p:txBody>
      </p:sp>
      <p:pic>
        <p:nvPicPr>
          <p:cNvPr id="21094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1438"/>
            <a:ext cx="171450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3"/>
          <p:cNvPicPr>
            <a:picLocks noChangeAspect="1" noChangeArrowheads="1"/>
          </p:cNvPicPr>
          <p:nvPr/>
        </p:nvPicPr>
        <p:blipFill>
          <a:blip r:embed="rId2">
            <a:lum bright="24000" contrast="-46000"/>
          </a:blip>
          <a:srcRect/>
          <a:stretch>
            <a:fillRect/>
          </a:stretch>
        </p:blipFill>
        <p:spPr bwMode="auto">
          <a:xfrm>
            <a:off x="144463" y="357188"/>
            <a:ext cx="8713787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971" name="Rectangle 2"/>
          <p:cNvSpPr>
            <a:spLocks noGrp="1"/>
          </p:cNvSpPr>
          <p:nvPr>
            <p:ph type="title" idx="4294967295"/>
          </p:nvPr>
        </p:nvSpPr>
        <p:spPr>
          <a:xfrm>
            <a:off x="428625" y="274638"/>
            <a:ext cx="8429625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2060"/>
                </a:solidFill>
              </a:rPr>
              <a:t>Безвозмездные поступления из областного бюджета</a:t>
            </a:r>
            <a:r>
              <a:rPr lang="ru-RU" sz="2400" b="1" smtClean="0">
                <a:solidFill>
                  <a:srgbClr val="002060"/>
                </a:solidFill>
              </a:rPr>
              <a:t/>
            </a:r>
            <a:br>
              <a:rPr lang="ru-RU" sz="2400" b="1" smtClean="0">
                <a:solidFill>
                  <a:srgbClr val="002060"/>
                </a:solidFill>
              </a:rPr>
            </a:br>
            <a:r>
              <a:rPr lang="ru-RU" sz="2000" smtClean="0">
                <a:solidFill>
                  <a:schemeClr val="tx2"/>
                </a:solidFill>
              </a:rPr>
              <a:t>                                                                                                           тыс.рублей</a:t>
            </a:r>
          </a:p>
        </p:txBody>
      </p:sp>
      <p:graphicFrame>
        <p:nvGraphicFramePr>
          <p:cNvPr id="212010" name="Group 42"/>
          <p:cNvGraphicFramePr>
            <a:graphicFrameLocks noGrp="1"/>
          </p:cNvGraphicFramePr>
          <p:nvPr>
            <p:ph/>
          </p:nvPr>
        </p:nvGraphicFramePr>
        <p:xfrm>
          <a:off x="214313" y="1412875"/>
          <a:ext cx="8501091" cy="5159397"/>
        </p:xfrm>
        <a:graphic>
          <a:graphicData uri="http://schemas.openxmlformats.org/drawingml/2006/table">
            <a:tbl>
              <a:tblPr/>
              <a:tblGrid>
                <a:gridCol w="2928927"/>
                <a:gridCol w="1500198"/>
                <a:gridCol w="1500198"/>
                <a:gridCol w="1357322"/>
                <a:gridCol w="1214446"/>
              </a:tblGrid>
              <a:tr h="969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Наименование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2024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год 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2025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(проект)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2026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(проект)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2027год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(проект)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5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Межбюджетные трансферты 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4708,2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4534,2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3002,7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300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из них: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20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Дотации на выравнивание бюджетной обеспеченности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3753,8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3604,7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2702,7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Дотация на поддержку мер по обеспечению сбалансированности бюджета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454,4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629,5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4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Целевые трансферты из областного бюджета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500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300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300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300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i="1" dirty="0" smtClean="0">
                <a:solidFill>
                  <a:schemeClr val="hlink"/>
                </a:solidFill>
              </a:rPr>
              <a:t>Расходы на БЛАГОУСТРОЙСТВО территории </a:t>
            </a:r>
            <a:r>
              <a:rPr lang="ru-RU" sz="2400" i="1" dirty="0" err="1" smtClean="0">
                <a:solidFill>
                  <a:schemeClr val="hlink"/>
                </a:solidFill>
              </a:rPr>
              <a:t>Каменно-Балковского</a:t>
            </a:r>
            <a:r>
              <a:rPr lang="ru-RU" sz="2400" i="1" dirty="0" smtClean="0">
                <a:solidFill>
                  <a:schemeClr val="hlink"/>
                </a:solidFill>
              </a:rPr>
              <a:t> сельского поселения  в </a:t>
            </a:r>
            <a:r>
              <a:rPr lang="ru-RU" sz="2400" i="1" dirty="0" smtClean="0">
                <a:solidFill>
                  <a:schemeClr val="hlink"/>
                </a:solidFill>
              </a:rPr>
              <a:t>2025 </a:t>
            </a:r>
            <a:r>
              <a:rPr lang="ru-RU" sz="2400" i="1" dirty="0" smtClean="0">
                <a:solidFill>
                  <a:schemeClr val="hlink"/>
                </a:solidFill>
              </a:rPr>
              <a:t>году</a:t>
            </a:r>
          </a:p>
        </p:txBody>
      </p:sp>
      <p:sp>
        <p:nvSpPr>
          <p:cNvPr id="217090" name="Rectangle 3"/>
          <p:cNvSpPr>
            <a:spLocks noGrp="1"/>
          </p:cNvSpPr>
          <p:nvPr>
            <p:ph type="body"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smtClean="0"/>
              <a:t>	укепкап</a:t>
            </a:r>
          </a:p>
        </p:txBody>
      </p:sp>
      <p:pic>
        <p:nvPicPr>
          <p:cNvPr id="217091" name="Picture 5" descr="улично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1438"/>
            <a:ext cx="252095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092" name="AutoShape 6"/>
          <p:cNvSpPr>
            <a:spLocks noChangeArrowheads="1"/>
          </p:cNvSpPr>
          <p:nvPr/>
        </p:nvSpPr>
        <p:spPr bwMode="auto">
          <a:xfrm>
            <a:off x="2771775" y="1628775"/>
            <a:ext cx="3671888" cy="504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dirty="0">
                <a:latin typeface="Times New Roman" pitchFamily="18" charset="0"/>
              </a:rPr>
              <a:t>Уличное освещение – </a:t>
            </a:r>
            <a:endParaRPr lang="ru-RU" sz="1600" dirty="0" smtClean="0">
              <a:latin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</a:rPr>
              <a:t>46</a:t>
            </a:r>
            <a:r>
              <a:rPr lang="ru-RU" sz="1600" dirty="0" smtClean="0">
                <a:latin typeface="Times New Roman" pitchFamily="18" charset="0"/>
              </a:rPr>
              <a:t>0тыс.рублей</a:t>
            </a:r>
            <a:endParaRPr lang="ru-RU" sz="1600" dirty="0">
              <a:latin typeface="Times New Roman" pitchFamily="18" charset="0"/>
            </a:endParaRPr>
          </a:p>
        </p:txBody>
      </p:sp>
      <p:pic>
        <p:nvPicPr>
          <p:cNvPr id="217093" name="Picture 7" descr="свал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781300"/>
            <a:ext cx="25209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094" name="AutoShape 8"/>
          <p:cNvSpPr>
            <a:spLocks noChangeArrowheads="1"/>
          </p:cNvSpPr>
          <p:nvPr/>
        </p:nvSpPr>
        <p:spPr bwMode="auto">
          <a:xfrm>
            <a:off x="2843213" y="3429000"/>
            <a:ext cx="3600450" cy="5032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dirty="0" smtClean="0">
                <a:latin typeface="Times New Roman" pitchFamily="18" charset="0"/>
              </a:rPr>
              <a:t>Содержание и ремонт памятников</a:t>
            </a:r>
          </a:p>
          <a:p>
            <a:pPr algn="ctr"/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</a:rPr>
              <a:t>–0,0 </a:t>
            </a:r>
            <a:r>
              <a:rPr lang="ru-RU" sz="1600" dirty="0">
                <a:latin typeface="Times New Roman" pitchFamily="18" charset="0"/>
              </a:rPr>
              <a:t>тыс.рублей</a:t>
            </a:r>
          </a:p>
        </p:txBody>
      </p:sp>
      <p:sp>
        <p:nvSpPr>
          <p:cNvPr id="217095" name="AutoShape 10"/>
          <p:cNvSpPr>
            <a:spLocks noChangeArrowheads="1"/>
          </p:cNvSpPr>
          <p:nvPr/>
        </p:nvSpPr>
        <p:spPr bwMode="auto">
          <a:xfrm>
            <a:off x="2700338" y="5084763"/>
            <a:ext cx="3871926" cy="91600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</a:rPr>
              <a:t>выкос сорной </a:t>
            </a:r>
            <a:r>
              <a:rPr lang="ru-RU" sz="1600" dirty="0" smtClean="0">
                <a:latin typeface="Times New Roman" pitchFamily="18" charset="0"/>
              </a:rPr>
              <a:t>, </a:t>
            </a:r>
            <a:endParaRPr lang="ru-RU" sz="1600" dirty="0">
              <a:latin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</a:rPr>
              <a:t>Растительности, благоустройство территорий</a:t>
            </a:r>
          </a:p>
          <a:p>
            <a:pPr algn="ctr"/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</a:rPr>
              <a:t>–0,0 </a:t>
            </a:r>
            <a:r>
              <a:rPr lang="ru-RU" sz="1600" dirty="0">
                <a:latin typeface="Times New Roman" pitchFamily="18" charset="0"/>
              </a:rPr>
              <a:t>тыс.рублей</a:t>
            </a:r>
          </a:p>
        </p:txBody>
      </p:sp>
      <p:pic>
        <p:nvPicPr>
          <p:cNvPr id="217096" name="Picture 11" descr="мусо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724400"/>
            <a:ext cx="24479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>
              <a:defRPr/>
            </a:pP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Структура расходов по разделам бюджетной классификации (%)</a:t>
            </a:r>
            <a:endParaRPr lang="ru-RU" sz="2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212996" name="Диаграмма 2"/>
          <p:cNvGraphicFramePr>
            <a:graphicFrameLocks/>
          </p:cNvGraphicFramePr>
          <p:nvPr/>
        </p:nvGraphicFramePr>
        <p:xfrm>
          <a:off x="-3571932" y="-2798763"/>
          <a:ext cx="14630400" cy="9656763"/>
        </p:xfrm>
        <a:graphic>
          <a:graphicData uri="http://schemas.openxmlformats.org/presentationml/2006/ole">
            <p:oleObj spid="_x0000_s212996" name="Worksheet" r:id="rId3" imgW="8686974" imgH="573396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6" name="Picture 1"/>
          <p:cNvPicPr>
            <a:picLocks noChangeAspect="1" noChangeArrowheads="1"/>
          </p:cNvPicPr>
          <p:nvPr/>
        </p:nvPicPr>
        <p:blipFill>
          <a:blip r:embed="rId3">
            <a:lum bright="36000" contrast="-68000"/>
          </a:blip>
          <a:srcRect/>
          <a:stretch>
            <a:fillRect/>
          </a:stretch>
        </p:blipFill>
        <p:spPr bwMode="auto">
          <a:xfrm>
            <a:off x="144463" y="144463"/>
            <a:ext cx="8999537" cy="635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Приоритеты инвестиционных расходов  проекта бюджета на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2024-2026 годы</a:t>
            </a:r>
            <a:r>
              <a:rPr lang="en-US" sz="3200" b="1" dirty="0" smtClean="0">
                <a:solidFill>
                  <a:srgbClr val="0070C0"/>
                </a:solidFill>
              </a:rPr>
              <a:t>                      </a:t>
            </a:r>
            <a:r>
              <a:rPr lang="en-US" sz="1800" b="1" dirty="0" smtClean="0">
                <a:solidFill>
                  <a:srgbClr val="0070C0"/>
                </a:solidFill>
              </a:rPr>
              <a:t>(</a:t>
            </a:r>
            <a:r>
              <a:rPr lang="ru-RU" sz="1800" b="1" dirty="0" smtClean="0">
                <a:solidFill>
                  <a:srgbClr val="0070C0"/>
                </a:solidFill>
                <a:latin typeface="Arial" charset="0"/>
              </a:rPr>
              <a:t>тыс</a:t>
            </a:r>
            <a:r>
              <a:rPr lang="ru-RU" sz="1800" b="1" dirty="0" smtClean="0">
                <a:solidFill>
                  <a:srgbClr val="0070C0"/>
                </a:solidFill>
              </a:rPr>
              <a:t>.</a:t>
            </a:r>
            <a:r>
              <a:rPr lang="ru-RU" sz="1800" b="1" dirty="0" smtClean="0">
                <a:solidFill>
                  <a:srgbClr val="0070C0"/>
                </a:solidFill>
                <a:latin typeface="Arial" charset="0"/>
              </a:rPr>
              <a:t> руб.</a:t>
            </a:r>
            <a:r>
              <a:rPr lang="ru-RU" sz="1800" b="1" dirty="0" smtClean="0">
                <a:solidFill>
                  <a:srgbClr val="0070C0"/>
                </a:solidFill>
              </a:rPr>
              <a:t>)</a:t>
            </a:r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          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endParaRPr lang="ru-RU" sz="32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215044" name="Диаграмма 2"/>
          <p:cNvGraphicFramePr>
            <a:graphicFrameLocks/>
          </p:cNvGraphicFramePr>
          <p:nvPr/>
        </p:nvGraphicFramePr>
        <p:xfrm>
          <a:off x="352425" y="1652588"/>
          <a:ext cx="8423275" cy="4122737"/>
        </p:xfrm>
        <a:graphic>
          <a:graphicData uri="http://schemas.openxmlformats.org/presentationml/2006/ole">
            <p:oleObj spid="_x0000_s215044" name="Worksheet" r:id="rId4" imgW="6334089" imgH="3095696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08062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254061"/>
                </a:solidFill>
              </a:rPr>
              <a:t>Доля муниципальных программ в общем объеме расходов проекта бюджета, запланированных на реализацию муниципальных программ </a:t>
            </a:r>
            <a:r>
              <a:rPr lang="ru-RU" sz="2000" b="1" dirty="0" err="1" smtClean="0">
                <a:solidFill>
                  <a:srgbClr val="254061"/>
                </a:solidFill>
              </a:rPr>
              <a:t>Каменно-Балковского</a:t>
            </a:r>
            <a:r>
              <a:rPr lang="ru-RU" sz="2000" b="1" dirty="0" smtClean="0">
                <a:solidFill>
                  <a:srgbClr val="254061"/>
                </a:solidFill>
              </a:rPr>
              <a:t> сельского поселения</a:t>
            </a:r>
            <a:r>
              <a:rPr lang="ru-RU" sz="2000" b="1" dirty="0" smtClean="0">
                <a:solidFill>
                  <a:srgbClr val="254061"/>
                </a:solidFill>
                <a:latin typeface="Arial" charset="0"/>
              </a:rPr>
              <a:t> </a:t>
            </a:r>
            <a:r>
              <a:rPr lang="ru-RU" sz="2000" b="1" dirty="0" smtClean="0">
                <a:solidFill>
                  <a:srgbClr val="254061"/>
                </a:solidFill>
              </a:rPr>
              <a:t>Орловского района </a:t>
            </a:r>
            <a:br>
              <a:rPr lang="ru-RU" sz="2000" b="1" dirty="0" smtClean="0">
                <a:solidFill>
                  <a:srgbClr val="254061"/>
                </a:solidFill>
              </a:rPr>
            </a:br>
            <a:r>
              <a:rPr lang="ru-RU" sz="2000" b="1" dirty="0" smtClean="0">
                <a:solidFill>
                  <a:srgbClr val="254061"/>
                </a:solidFill>
              </a:rPr>
              <a:t>в </a:t>
            </a:r>
            <a:r>
              <a:rPr lang="ru-RU" sz="2000" b="1" dirty="0" smtClean="0">
                <a:solidFill>
                  <a:srgbClr val="254061"/>
                </a:solidFill>
              </a:rPr>
              <a:t>2025году</a:t>
            </a:r>
            <a:endParaRPr lang="ru-RU" sz="2000" b="1" dirty="0" smtClean="0">
              <a:solidFill>
                <a:srgbClr val="25406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2832" y="4407967"/>
            <a:ext cx="3089154" cy="160193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>
                <a:solidFill>
                  <a:srgbClr val="FFFFFF"/>
                </a:solidFill>
              </a:rPr>
              <a:t>Социальная</a:t>
            </a:r>
          </a:p>
          <a:p>
            <a:pPr algn="ctr"/>
            <a:r>
              <a:rPr lang="ru-RU" dirty="0">
                <a:solidFill>
                  <a:srgbClr val="FFFFFF"/>
                </a:solidFill>
              </a:rPr>
              <a:t> поддержка граждан             </a:t>
            </a:r>
            <a:r>
              <a:rPr lang="ru-RU" dirty="0" smtClean="0">
                <a:solidFill>
                  <a:srgbClr val="FFFFFF"/>
                </a:solidFill>
              </a:rPr>
              <a:t>0,</a:t>
            </a:r>
            <a:r>
              <a:rPr lang="en-US" dirty="0" smtClean="0">
                <a:solidFill>
                  <a:srgbClr val="FFFFFF"/>
                </a:solidFill>
              </a:rPr>
              <a:t>0</a:t>
            </a:r>
            <a:r>
              <a:rPr lang="ru-RU" dirty="0" smtClean="0">
                <a:solidFill>
                  <a:srgbClr val="FFFFFF"/>
                </a:solidFill>
              </a:rPr>
              <a:t>%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388" y="1268413"/>
            <a:ext cx="2879725" cy="18002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Эффективное управление муниципальными финансами    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r>
              <a:rPr lang="ru-RU" dirty="0" smtClean="0">
                <a:solidFill>
                  <a:schemeClr val="tx1"/>
                </a:solidFill>
              </a:rPr>
              <a:t>5,2%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8313" y="4868863"/>
            <a:ext cx="3167062" cy="17986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400" dirty="0">
              <a:solidFill>
                <a:srgbClr val="FFFFFF"/>
              </a:solidFill>
            </a:endParaRPr>
          </a:p>
          <a:p>
            <a:pPr algn="ctr"/>
            <a:r>
              <a:rPr lang="ru-RU" dirty="0">
                <a:solidFill>
                  <a:srgbClr val="FFFFFF"/>
                </a:solidFill>
              </a:rPr>
              <a:t>Обеспечение качественными жилищно-коммунальными услугами населения  </a:t>
            </a:r>
            <a:r>
              <a:rPr lang="en-US" dirty="0" smtClean="0">
                <a:solidFill>
                  <a:srgbClr val="FFFFFF"/>
                </a:solidFill>
              </a:rPr>
              <a:t>1</a:t>
            </a:r>
            <a:r>
              <a:rPr lang="ru-RU" dirty="0" smtClean="0">
                <a:solidFill>
                  <a:srgbClr val="FFFFFF"/>
                </a:solidFill>
              </a:rPr>
              <a:t>7,1 </a:t>
            </a:r>
            <a:r>
              <a:rPr lang="ru-RU" dirty="0">
                <a:solidFill>
                  <a:srgbClr val="FFFFFF"/>
                </a:solidFill>
              </a:rPr>
              <a:t>%</a:t>
            </a:r>
          </a:p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6879" y="4718402"/>
            <a:ext cx="2648185" cy="2029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Развитие физической культуры и спорта     </a:t>
            </a:r>
            <a:r>
              <a:rPr lang="ru-RU" dirty="0" smtClean="0">
                <a:solidFill>
                  <a:srgbClr val="FFFFFF"/>
                </a:solidFill>
              </a:rPr>
              <a:t>0,</a:t>
            </a:r>
            <a:r>
              <a:rPr lang="en-US" dirty="0" smtClean="0">
                <a:solidFill>
                  <a:srgbClr val="FFFFFF"/>
                </a:solidFill>
              </a:rPr>
              <a:t>2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>
                <a:solidFill>
                  <a:srgbClr val="FFFFFF"/>
                </a:solidFill>
              </a:rPr>
              <a:t>%</a:t>
            </a:r>
          </a:p>
          <a:p>
            <a:pPr algn="ctr">
              <a:defRPr/>
            </a:pP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16238" y="1428736"/>
            <a:ext cx="2592387" cy="13525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>
                <a:solidFill>
                  <a:srgbClr val="FFFFFF"/>
                </a:solidFill>
              </a:rPr>
              <a:t>Развитие культуры и туризма </a:t>
            </a:r>
            <a:r>
              <a:rPr lang="ru-RU" dirty="0" smtClean="0">
                <a:solidFill>
                  <a:srgbClr val="FFFFFF"/>
                </a:solidFill>
              </a:rPr>
              <a:t>2</a:t>
            </a:r>
            <a:r>
              <a:rPr lang="ru-RU" dirty="0" smtClean="0">
                <a:solidFill>
                  <a:srgbClr val="FFFFFF"/>
                </a:solidFill>
              </a:rPr>
              <a:t>2,8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>
                <a:solidFill>
                  <a:srgbClr val="FFFFFF"/>
                </a:solidFill>
              </a:rPr>
              <a:t>%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72198" y="3071811"/>
            <a:ext cx="3071802" cy="150019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Охрана окружающей среды и рациональное природопользование    </a:t>
            </a:r>
            <a:r>
              <a:rPr lang="ru-RU" dirty="0" smtClean="0">
                <a:solidFill>
                  <a:srgbClr val="FFFFFF"/>
                </a:solidFill>
              </a:rPr>
              <a:t>   </a:t>
            </a:r>
            <a:r>
              <a:rPr lang="ru-RU" dirty="0" smtClean="0">
                <a:solidFill>
                  <a:srgbClr val="FFFFFF"/>
                </a:solidFill>
              </a:rPr>
              <a:t>0,0 </a:t>
            </a:r>
            <a:r>
              <a:rPr lang="ru-RU" dirty="0" smtClean="0">
                <a:solidFill>
                  <a:srgbClr val="FFFFFF"/>
                </a:solidFill>
              </a:rPr>
              <a:t>%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19475" y="2781300"/>
            <a:ext cx="2665413" cy="201612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>
                <a:solidFill>
                  <a:srgbClr val="FFFFFF"/>
                </a:solidFill>
              </a:rPr>
              <a:t>Защита населения и территорий от чрезвычайных ситуаций  </a:t>
            </a:r>
            <a:r>
              <a:rPr lang="ru-RU" dirty="0" smtClean="0">
                <a:solidFill>
                  <a:srgbClr val="FFFFFF"/>
                </a:solidFill>
              </a:rPr>
              <a:t>0,2 </a:t>
            </a:r>
            <a:r>
              <a:rPr lang="ru-RU" dirty="0">
                <a:solidFill>
                  <a:srgbClr val="FFFFFF"/>
                </a:solidFill>
              </a:rPr>
              <a:t>%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113084" y="1293781"/>
            <a:ext cx="3928144" cy="200160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>
                <a:solidFill>
                  <a:srgbClr val="FFFFFF"/>
                </a:solidFill>
              </a:rPr>
              <a:t>Обеспечение общественного порядка и противодействие преступности  </a:t>
            </a:r>
            <a:r>
              <a:rPr lang="ru-RU" dirty="0" smtClean="0">
                <a:solidFill>
                  <a:srgbClr val="FFFFFF"/>
                </a:solidFill>
              </a:rPr>
              <a:t>0,0 </a:t>
            </a:r>
            <a:r>
              <a:rPr lang="ru-RU" dirty="0">
                <a:solidFill>
                  <a:srgbClr val="FFFFFF"/>
                </a:solidFill>
              </a:rPr>
              <a:t>%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14282" y="3071810"/>
            <a:ext cx="3205193" cy="208597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FFFFFF"/>
                </a:solidFill>
              </a:rPr>
              <a:t>Развитие транспортной системы</a:t>
            </a:r>
            <a:r>
              <a:rPr lang="ru-RU" dirty="0" smtClean="0">
                <a:solidFill>
                  <a:srgbClr val="FFFFFF"/>
                </a:solidFill>
              </a:rPr>
              <a:t>  </a:t>
            </a:r>
            <a:r>
              <a:rPr lang="ru-RU" dirty="0" smtClean="0">
                <a:solidFill>
                  <a:srgbClr val="FFFFFF"/>
                </a:solidFill>
              </a:rPr>
              <a:t>2,9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>
                <a:solidFill>
                  <a:srgbClr val="FFFFFF"/>
                </a:solidFill>
              </a:rPr>
              <a:t>%</a:t>
            </a:r>
          </a:p>
          <a:p>
            <a:pPr algn="ctr"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smtClean="0">
                <a:solidFill>
                  <a:srgbClr val="254061"/>
                </a:solidFill>
              </a:rPr>
              <a:t>Расходы проекта бюджета Каменно-Балковского сельского поселения Орловского района, формируемые в рамках муниципальных программ Каменно-Балковского сельского поселения Орловского района и не программные расходы</a:t>
            </a:r>
          </a:p>
        </p:txBody>
      </p:sp>
      <p:sp>
        <p:nvSpPr>
          <p:cNvPr id="10" name="Овал 9"/>
          <p:cNvSpPr/>
          <p:nvPr/>
        </p:nvSpPr>
        <p:spPr>
          <a:xfrm>
            <a:off x="395288" y="5300663"/>
            <a:ext cx="504825" cy="431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95288" y="6165850"/>
            <a:ext cx="431800" cy="4318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9141" name="TextBox 11"/>
          <p:cNvSpPr txBox="1">
            <a:spLocks noChangeArrowheads="1"/>
          </p:cNvSpPr>
          <p:nvPr/>
        </p:nvSpPr>
        <p:spPr bwMode="auto">
          <a:xfrm>
            <a:off x="1403350" y="141287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20</a:t>
            </a:r>
            <a:r>
              <a:rPr lang="ru-RU" b="1" dirty="0" smtClean="0">
                <a:latin typeface="Calibri" pitchFamily="34" charset="0"/>
              </a:rPr>
              <a:t>25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219142" name="TextBox 12"/>
          <p:cNvSpPr txBox="1">
            <a:spLocks noChangeArrowheads="1"/>
          </p:cNvSpPr>
          <p:nvPr/>
        </p:nvSpPr>
        <p:spPr bwMode="auto">
          <a:xfrm>
            <a:off x="4500563" y="1412875"/>
            <a:ext cx="719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20</a:t>
            </a:r>
            <a:r>
              <a:rPr lang="ru-RU" b="1" dirty="0" smtClean="0">
                <a:latin typeface="Calibri" pitchFamily="34" charset="0"/>
              </a:rPr>
              <a:t>26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219143" name="TextBox 13"/>
          <p:cNvSpPr txBox="1">
            <a:spLocks noChangeArrowheads="1"/>
          </p:cNvSpPr>
          <p:nvPr/>
        </p:nvSpPr>
        <p:spPr bwMode="auto">
          <a:xfrm>
            <a:off x="7308850" y="1412875"/>
            <a:ext cx="719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20</a:t>
            </a:r>
            <a:r>
              <a:rPr lang="ru-RU" b="1" dirty="0" smtClean="0">
                <a:latin typeface="Calibri" pitchFamily="34" charset="0"/>
              </a:rPr>
              <a:t>27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219144" name="TextBox 16"/>
          <p:cNvSpPr txBox="1">
            <a:spLocks noChangeArrowheads="1"/>
          </p:cNvSpPr>
          <p:nvPr/>
        </p:nvSpPr>
        <p:spPr bwMode="auto">
          <a:xfrm>
            <a:off x="1258888" y="6092825"/>
            <a:ext cx="7777162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- </a:t>
            </a:r>
            <a:r>
              <a:rPr lang="ru-RU" sz="1600">
                <a:latin typeface="Calibri" pitchFamily="34" charset="0"/>
              </a:rPr>
              <a:t>не программные расходы бюджета Каменно-Балковского сельского поселения Орловского района</a:t>
            </a:r>
          </a:p>
        </p:txBody>
      </p:sp>
      <p:sp>
        <p:nvSpPr>
          <p:cNvPr id="219145" name="TextBox 17"/>
          <p:cNvSpPr txBox="1">
            <a:spLocks noChangeArrowheads="1"/>
          </p:cNvSpPr>
          <p:nvPr/>
        </p:nvSpPr>
        <p:spPr bwMode="auto">
          <a:xfrm>
            <a:off x="1258888" y="5229225"/>
            <a:ext cx="770572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- </a:t>
            </a:r>
            <a:r>
              <a:rPr lang="ru-RU" sz="1600" dirty="0">
                <a:latin typeface="Calibri" pitchFamily="34" charset="0"/>
              </a:rPr>
              <a:t>расходы бюджета </a:t>
            </a:r>
            <a:r>
              <a:rPr lang="ru-RU" sz="1600" dirty="0" err="1">
                <a:latin typeface="Calibri" pitchFamily="34" charset="0"/>
              </a:rPr>
              <a:t>Каменно-Балковского</a:t>
            </a:r>
            <a:r>
              <a:rPr lang="ru-RU" sz="1600" dirty="0">
                <a:latin typeface="Calibri" pitchFamily="34" charset="0"/>
              </a:rPr>
              <a:t> сельского поселения Орловского района, формируемые в рамках муниципальных программ </a:t>
            </a:r>
            <a:r>
              <a:rPr lang="ru-RU" sz="1600" dirty="0" err="1">
                <a:latin typeface="Calibri" pitchFamily="34" charset="0"/>
              </a:rPr>
              <a:t>Каменно-Балковского</a:t>
            </a:r>
            <a:r>
              <a:rPr lang="ru-RU" sz="1600" dirty="0">
                <a:latin typeface="Calibri" pitchFamily="34" charset="0"/>
              </a:rPr>
              <a:t> сельского поселения Орловского района</a:t>
            </a:r>
          </a:p>
        </p:txBody>
      </p:sp>
      <p:sp>
        <p:nvSpPr>
          <p:cNvPr id="7" name="Овал 6"/>
          <p:cNvSpPr>
            <a:spLocks noChangeArrowheads="1"/>
          </p:cNvSpPr>
          <p:nvPr/>
        </p:nvSpPr>
        <p:spPr bwMode="auto">
          <a:xfrm>
            <a:off x="6443663" y="2133600"/>
            <a:ext cx="2520950" cy="230505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7549,6 </a:t>
            </a:r>
            <a:r>
              <a:rPr lang="ru-RU" sz="1600" dirty="0" err="1" smtClean="0">
                <a:solidFill>
                  <a:srgbClr val="FFFFFF"/>
                </a:solidFill>
                <a:latin typeface="Calibri" pitchFamily="34" charset="0"/>
              </a:rPr>
              <a:t>тыс.руб</a:t>
            </a:r>
            <a:r>
              <a:rPr lang="en-US" sz="1600" dirty="0">
                <a:solidFill>
                  <a:srgbClr val="FFFFFF"/>
                </a:solidFill>
                <a:latin typeface="Calibri" pitchFamily="34" charset="0"/>
              </a:rPr>
              <a:t>.</a:t>
            </a:r>
            <a:endParaRPr lang="ru-RU" sz="16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Овал 6"/>
          <p:cNvSpPr>
            <a:spLocks noChangeArrowheads="1"/>
          </p:cNvSpPr>
          <p:nvPr/>
        </p:nvSpPr>
        <p:spPr bwMode="auto">
          <a:xfrm>
            <a:off x="395288" y="1989138"/>
            <a:ext cx="2520950" cy="230505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11413,7тыс.руб</a:t>
            </a:r>
            <a:r>
              <a:rPr lang="en-US" sz="1600" dirty="0">
                <a:solidFill>
                  <a:srgbClr val="FFFFFF"/>
                </a:solidFill>
                <a:latin typeface="Calibri" pitchFamily="34" charset="0"/>
              </a:rPr>
              <a:t>.</a:t>
            </a:r>
            <a:endParaRPr lang="ru-RU" sz="16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Овал 6"/>
          <p:cNvSpPr/>
          <p:nvPr/>
        </p:nvSpPr>
        <p:spPr>
          <a:xfrm>
            <a:off x="1763713" y="3860800"/>
            <a:ext cx="1512887" cy="86518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srgbClr val="FFFFFF"/>
                </a:solidFill>
              </a:rPr>
              <a:t>164,3</a:t>
            </a:r>
            <a:endParaRPr lang="en-US" sz="1600" dirty="0" smtClean="0">
              <a:solidFill>
                <a:srgbClr val="FFFFFF"/>
              </a:solidFill>
            </a:endParaRPr>
          </a:p>
          <a:p>
            <a:pPr algn="ctr"/>
            <a:r>
              <a:rPr lang="ru-RU" sz="1600" dirty="0" err="1" smtClean="0">
                <a:solidFill>
                  <a:srgbClr val="FFFFFF"/>
                </a:solidFill>
              </a:rPr>
              <a:t>тыс.руб</a:t>
            </a:r>
            <a:r>
              <a:rPr lang="en-US" sz="1600" dirty="0">
                <a:solidFill>
                  <a:srgbClr val="FFFFFF"/>
                </a:solidFill>
              </a:rPr>
              <a:t>.</a:t>
            </a:r>
            <a:endParaRPr lang="ru-RU" sz="1600" dirty="0">
              <a:solidFill>
                <a:srgbClr val="FFFFFF"/>
              </a:solidFill>
            </a:endParaRPr>
          </a:p>
        </p:txBody>
      </p:sp>
      <p:sp>
        <p:nvSpPr>
          <p:cNvPr id="5" name="Овал 6"/>
          <p:cNvSpPr>
            <a:spLocks noChangeArrowheads="1"/>
          </p:cNvSpPr>
          <p:nvPr/>
        </p:nvSpPr>
        <p:spPr bwMode="auto">
          <a:xfrm>
            <a:off x="3563938" y="1989138"/>
            <a:ext cx="2520950" cy="230505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9765,4 </a:t>
            </a:r>
            <a:r>
              <a:rPr lang="ru-RU" sz="1600" dirty="0" err="1" smtClean="0">
                <a:solidFill>
                  <a:srgbClr val="FFFFFF"/>
                </a:solidFill>
                <a:latin typeface="Calibri" pitchFamily="34" charset="0"/>
              </a:rPr>
              <a:t>тыс.руб</a:t>
            </a:r>
            <a:r>
              <a:rPr lang="en-US" sz="1600" dirty="0">
                <a:solidFill>
                  <a:srgbClr val="FFFFFF"/>
                </a:solidFill>
                <a:latin typeface="Calibri" pitchFamily="34" charset="0"/>
              </a:rPr>
              <a:t>.</a:t>
            </a:r>
            <a:endParaRPr lang="ru-RU" sz="16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787900" y="3933825"/>
            <a:ext cx="1584325" cy="8636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srgbClr val="FFFFFF"/>
                </a:solidFill>
              </a:rPr>
              <a:t>488,9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ru-RU" sz="1600" dirty="0" err="1" smtClean="0">
                <a:solidFill>
                  <a:srgbClr val="FFFFFF"/>
                </a:solidFill>
              </a:rPr>
              <a:t>тыс.руб</a:t>
            </a:r>
            <a:r>
              <a:rPr lang="en-US" sz="1600" dirty="0">
                <a:solidFill>
                  <a:srgbClr val="FFFFFF"/>
                </a:solidFill>
              </a:rPr>
              <a:t>.</a:t>
            </a:r>
            <a:endParaRPr lang="ru-RU" sz="1600" dirty="0">
              <a:solidFill>
                <a:srgbClr val="FFFFFF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524750" y="4076700"/>
            <a:ext cx="1439863" cy="792163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dirty="0">
              <a:solidFill>
                <a:srgbClr val="FFFFFF"/>
              </a:solidFill>
            </a:endParaRPr>
          </a:p>
          <a:p>
            <a:pPr algn="ctr"/>
            <a:r>
              <a:rPr lang="ru-RU" sz="1600" dirty="0" smtClean="0">
                <a:solidFill>
                  <a:srgbClr val="FFFFFF"/>
                </a:solidFill>
              </a:rPr>
              <a:t>185,6тыс.руб</a:t>
            </a:r>
            <a:r>
              <a:rPr lang="en-US" sz="1600" dirty="0">
                <a:solidFill>
                  <a:srgbClr val="FFFFFF"/>
                </a:solidFill>
              </a:rPr>
              <a:t>.</a:t>
            </a:r>
            <a:endParaRPr lang="ru-RU"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endParaRPr lang="ru-RU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7451725" y="836613"/>
            <a:ext cx="1357313" cy="4949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Проект областного закона «Об областном бюджете на </a:t>
            </a:r>
            <a:r>
              <a:rPr lang="ru-RU" dirty="0" smtClean="0">
                <a:solidFill>
                  <a:srgbClr val="FFFFFF"/>
                </a:solidFill>
              </a:rPr>
              <a:t>2025 2026 </a:t>
            </a:r>
            <a:r>
              <a:rPr lang="ru-RU" dirty="0">
                <a:solidFill>
                  <a:srgbClr val="FFFFFF"/>
                </a:solidFill>
              </a:rPr>
              <a:t>и </a:t>
            </a:r>
            <a:r>
              <a:rPr lang="ru-RU" dirty="0" smtClean="0">
                <a:solidFill>
                  <a:srgbClr val="FFFFFF"/>
                </a:solidFill>
              </a:rPr>
              <a:t>2027 </a:t>
            </a:r>
            <a:r>
              <a:rPr lang="ru-RU" dirty="0">
                <a:solidFill>
                  <a:srgbClr val="FFFFFF"/>
                </a:solidFill>
              </a:rPr>
              <a:t>годов»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88" y="836613"/>
            <a:ext cx="2127250" cy="5164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Основные направления бюджетной и налоговой политики </a:t>
            </a:r>
            <a:r>
              <a:rPr lang="ru-RU" b="1" dirty="0" err="1">
                <a:solidFill>
                  <a:schemeClr val="bg1"/>
                </a:solidFill>
              </a:rPr>
              <a:t>Каменно-Балковского</a:t>
            </a:r>
            <a:r>
              <a:rPr lang="ru-RU" b="1" dirty="0">
                <a:solidFill>
                  <a:schemeClr val="bg1"/>
                </a:solidFill>
              </a:rPr>
              <a:t> сельского поселения </a:t>
            </a:r>
            <a:r>
              <a:rPr lang="ru-RU" sz="1600" b="1" dirty="0">
                <a:solidFill>
                  <a:schemeClr val="bg1"/>
                </a:solidFill>
              </a:rPr>
              <a:t>на</a:t>
            </a:r>
            <a:r>
              <a:rPr lang="ru-RU" b="1" dirty="0">
                <a:solidFill>
                  <a:schemeClr val="bg1"/>
                </a:solidFill>
              </a:rPr>
              <a:t> период </a:t>
            </a:r>
            <a:r>
              <a:rPr lang="ru-RU" b="1" dirty="0" smtClean="0">
                <a:solidFill>
                  <a:schemeClr val="bg1"/>
                </a:solidFill>
              </a:rPr>
              <a:t>202</a:t>
            </a:r>
            <a:r>
              <a:rPr lang="en-US" b="1" dirty="0" smtClean="0">
                <a:solidFill>
                  <a:schemeClr val="bg1"/>
                </a:solidFill>
              </a:rPr>
              <a:t>5</a:t>
            </a:r>
            <a:r>
              <a:rPr lang="ru-RU" b="1" dirty="0" smtClean="0">
                <a:solidFill>
                  <a:schemeClr val="bg1"/>
                </a:solidFill>
              </a:rPr>
              <a:t>-202</a:t>
            </a:r>
            <a:r>
              <a:rPr lang="en-US" b="1" dirty="0" smtClean="0">
                <a:solidFill>
                  <a:schemeClr val="bg1"/>
                </a:solidFill>
              </a:rPr>
              <a:t>7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годов (Постановление Администрации </a:t>
            </a:r>
            <a:r>
              <a:rPr lang="ru-RU" b="1" dirty="0" err="1">
                <a:solidFill>
                  <a:schemeClr val="bg1"/>
                </a:solidFill>
              </a:rPr>
              <a:t>Каменно-Балковского</a:t>
            </a:r>
            <a:r>
              <a:rPr lang="ru-RU" b="1" dirty="0">
                <a:solidFill>
                  <a:schemeClr val="bg1"/>
                </a:solidFill>
              </a:rPr>
              <a:t> сельского поселения от </a:t>
            </a:r>
            <a:r>
              <a:rPr lang="ru-RU" b="1" dirty="0" smtClean="0">
                <a:solidFill>
                  <a:schemeClr val="bg1"/>
                </a:solidFill>
              </a:rPr>
              <a:t>29.10.2024  № 183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00338" y="836613"/>
            <a:ext cx="2300287" cy="50927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Прогноз социально-экономического развития </a:t>
            </a:r>
            <a:r>
              <a:rPr lang="ru-RU" dirty="0" err="1" smtClean="0"/>
              <a:t>Каменно-Балковского</a:t>
            </a:r>
            <a:r>
              <a:rPr lang="ru-RU" dirty="0" smtClean="0"/>
              <a:t> сельского поселения .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FFFFFF"/>
                </a:solidFill>
              </a:rPr>
              <a:t>(Распоряжение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FFFFFF"/>
                </a:solidFill>
              </a:rPr>
              <a:t>Администрации </a:t>
            </a:r>
            <a:r>
              <a:rPr lang="ru-RU" b="1" dirty="0" err="1">
                <a:solidFill>
                  <a:schemeClr val="bg1"/>
                </a:solidFill>
              </a:rPr>
              <a:t>Каменно-Балковского</a:t>
            </a:r>
            <a:r>
              <a:rPr lang="ru-RU" b="1" dirty="0">
                <a:solidFill>
                  <a:srgbClr val="FFFFFF"/>
                </a:solidFill>
              </a:rPr>
              <a:t> сельского поселения №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ru-RU" b="1" dirty="0" smtClean="0">
                <a:solidFill>
                  <a:srgbClr val="FFFFFF"/>
                </a:solidFill>
              </a:rPr>
              <a:t>69 </a:t>
            </a:r>
            <a:r>
              <a:rPr lang="ru-RU" b="1" dirty="0">
                <a:solidFill>
                  <a:srgbClr val="FFFFFF"/>
                </a:solidFill>
              </a:rPr>
              <a:t>от </a:t>
            </a:r>
            <a:r>
              <a:rPr lang="ru-RU" b="1" dirty="0" smtClean="0">
                <a:solidFill>
                  <a:srgbClr val="FFFFFF"/>
                </a:solidFill>
              </a:rPr>
              <a:t>29.10.2024)  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14938" y="836613"/>
            <a:ext cx="2000250" cy="50927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rgbClr val="FFFFFF"/>
                </a:solidFill>
              </a:rPr>
              <a:t>Муниципальные программы </a:t>
            </a:r>
            <a:r>
              <a:rPr lang="ru-RU" b="1">
                <a:solidFill>
                  <a:schemeClr val="bg1"/>
                </a:solidFill>
              </a:rPr>
              <a:t>Каменно-Балковского</a:t>
            </a:r>
            <a:r>
              <a:rPr lang="ru-RU" b="1">
                <a:solidFill>
                  <a:srgbClr val="FFFFFF"/>
                </a:solidFill>
              </a:rPr>
              <a:t> сельского поселения Орловского района</a:t>
            </a:r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285750" y="5572125"/>
            <a:ext cx="8858250" cy="1285875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Основы формирования проекта бюджета </a:t>
            </a:r>
            <a:r>
              <a:rPr lang="ru-RU" b="1" dirty="0" err="1">
                <a:solidFill>
                  <a:schemeClr val="tx1"/>
                </a:solidFill>
              </a:rPr>
              <a:t>Каменно-Балковского</a:t>
            </a:r>
            <a:r>
              <a:rPr lang="ru-RU" b="1" dirty="0">
                <a:solidFill>
                  <a:schemeClr val="tx1"/>
                </a:solidFill>
              </a:rPr>
              <a:t> сельского поселения Орловского района на </a:t>
            </a: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2025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год и плановый период </a:t>
            </a: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2026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и </a:t>
            </a: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2027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годов</a:t>
            </a:r>
          </a:p>
        </p:txBody>
      </p:sp>
      <p:sp>
        <p:nvSpPr>
          <p:cNvPr id="16391" name="AutoShape 2" descr="Картинки по запросу бюдж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2" descr="Картинки по запросу межбюджетные отношений"/>
          <p:cNvPicPr>
            <a:picLocks noChangeAspect="1" noChangeArrowheads="1"/>
          </p:cNvPicPr>
          <p:nvPr/>
        </p:nvPicPr>
        <p:blipFill>
          <a:blip r:embed="rId2">
            <a:lum bright="4000" contrast="-66000"/>
          </a:blip>
          <a:srcRect/>
          <a:stretch>
            <a:fillRect/>
          </a:stretch>
        </p:blipFill>
        <p:spPr bwMode="auto">
          <a:xfrm>
            <a:off x="214313" y="285750"/>
            <a:ext cx="8429625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016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Особенности межбюджетных отношений в </a:t>
            </a:r>
            <a:r>
              <a:rPr lang="ru-RU" b="1" dirty="0" smtClean="0"/>
              <a:t>2025 </a:t>
            </a:r>
            <a:r>
              <a:rPr lang="ru-RU" b="1" dirty="0" smtClean="0"/>
              <a:t>году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2786063" y="1714500"/>
            <a:ext cx="3571875" cy="150018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7 основных полномочий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2928938" y="3000375"/>
            <a:ext cx="3205162" cy="178593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4,2%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по налогу на доходы физических лиц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2857500" y="4572000"/>
            <a:ext cx="3694113" cy="185737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403152"/>
                </a:solidFill>
              </a:rPr>
              <a:t>9,8 </a:t>
            </a:r>
            <a:r>
              <a:rPr lang="ru-RU" sz="2000" b="1" dirty="0">
                <a:solidFill>
                  <a:srgbClr val="403152"/>
                </a:solidFill>
              </a:rPr>
              <a:t>% по единому сельскохозяйственному налогу</a:t>
            </a:r>
          </a:p>
        </p:txBody>
      </p:sp>
      <p:sp>
        <p:nvSpPr>
          <p:cNvPr id="3" name="Овал 2"/>
          <p:cNvSpPr/>
          <p:nvPr/>
        </p:nvSpPr>
        <p:spPr>
          <a:xfrm>
            <a:off x="142875" y="1571625"/>
            <a:ext cx="2786063" cy="428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rgbClr val="403152"/>
                </a:solidFill>
              </a:rPr>
              <a:t>Проект бюджета Каменно-Балковского сельского поселения</a:t>
            </a:r>
          </a:p>
        </p:txBody>
      </p:sp>
      <p:sp>
        <p:nvSpPr>
          <p:cNvPr id="10" name="Овал 9"/>
          <p:cNvSpPr/>
          <p:nvPr/>
        </p:nvSpPr>
        <p:spPr>
          <a:xfrm>
            <a:off x="6000750" y="1643063"/>
            <a:ext cx="3143250" cy="4429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dirty="0">
                <a:solidFill>
                  <a:schemeClr val="accent4">
                    <a:lumMod val="50000"/>
                  </a:schemeClr>
                </a:solidFill>
              </a:rPr>
              <a:t>Бюджет Орловского района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Стрелка вправо с вырезом 3"/>
          <p:cNvSpPr>
            <a:spLocks noChangeArrowheads="1"/>
          </p:cNvSpPr>
          <p:nvPr/>
        </p:nvSpPr>
        <p:spPr bwMode="auto">
          <a:xfrm rot="-460366">
            <a:off x="395288" y="4221163"/>
            <a:ext cx="8505825" cy="3033712"/>
          </a:xfrm>
          <a:prstGeom prst="notchedRightArrow">
            <a:avLst>
              <a:gd name="adj1" fmla="val 50000"/>
              <a:gd name="adj2" fmla="val 60670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solidFill>
                  <a:srgbClr val="FFFFFF"/>
                </a:solidFill>
                <a:latin typeface="Calibri" pitchFamily="34" charset="0"/>
              </a:rPr>
              <a:t>Принятый проект бюджет </a:t>
            </a:r>
            <a:r>
              <a:rPr lang="ru-RU" dirty="0" err="1">
                <a:solidFill>
                  <a:srgbClr val="FFFFFF"/>
                </a:solidFill>
                <a:latin typeface="Calibri" pitchFamily="34" charset="0"/>
              </a:rPr>
              <a:t>Каменно-Балковского</a:t>
            </a:r>
            <a:r>
              <a:rPr lang="ru-RU" dirty="0">
                <a:solidFill>
                  <a:srgbClr val="FFFFFF"/>
                </a:solidFill>
                <a:latin typeface="Calibri" pitchFamily="34" charset="0"/>
              </a:rPr>
              <a:t> сельского поселения Орловского района на </a:t>
            </a:r>
            <a:r>
              <a:rPr lang="ru-RU" dirty="0" smtClean="0">
                <a:solidFill>
                  <a:srgbClr val="FFFFFF"/>
                </a:solidFill>
                <a:latin typeface="Calibri" pitchFamily="34" charset="0"/>
              </a:rPr>
              <a:t>2025 </a:t>
            </a:r>
            <a:r>
              <a:rPr lang="ru-RU" dirty="0">
                <a:solidFill>
                  <a:srgbClr val="FFFFFF"/>
                </a:solidFill>
                <a:latin typeface="Calibri" pitchFamily="34" charset="0"/>
              </a:rPr>
              <a:t>год и на плановый период </a:t>
            </a:r>
            <a:r>
              <a:rPr lang="ru-RU" dirty="0" smtClean="0">
                <a:solidFill>
                  <a:srgbClr val="FFFFFF"/>
                </a:solidFill>
                <a:latin typeface="Calibri" pitchFamily="34" charset="0"/>
              </a:rPr>
              <a:t>2026 </a:t>
            </a:r>
            <a:r>
              <a:rPr lang="ru-RU" dirty="0">
                <a:solidFill>
                  <a:srgbClr val="FFFFFF"/>
                </a:solidFill>
                <a:latin typeface="Calibri" pitchFamily="34" charset="0"/>
              </a:rPr>
              <a:t>и </a:t>
            </a:r>
            <a:r>
              <a:rPr lang="ru-RU" dirty="0" smtClean="0">
                <a:solidFill>
                  <a:srgbClr val="FFFFFF"/>
                </a:solidFill>
                <a:latin typeface="Calibri" pitchFamily="34" charset="0"/>
              </a:rPr>
              <a:t>2027</a:t>
            </a:r>
            <a:endParaRPr lang="ru-RU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/>
            <a:r>
              <a:rPr lang="ru-RU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dirty="0">
                <a:solidFill>
                  <a:srgbClr val="FFFFFF"/>
                </a:solidFill>
                <a:latin typeface="Calibri" pitchFamily="34" charset="0"/>
              </a:rPr>
              <a:t>годов создаст дополнительные условия для выполнения поставленных Президентом России, Губернатором области, Главой Администрации приоритетных задач.</a:t>
            </a:r>
          </a:p>
        </p:txBody>
      </p:sp>
      <p:pic>
        <p:nvPicPr>
          <p:cNvPr id="221186" name="Picture 7" descr="DSCN34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476250"/>
            <a:ext cx="692467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3"/>
          <p:cNvSpPr>
            <a:spLocks noGrp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2000" smtClean="0">
              <a:latin typeface="Arial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Контактная информация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chemeClr val="hlink"/>
                </a:solidFill>
                <a:latin typeface="Arial" charset="0"/>
              </a:rPr>
              <a:t>Администрация Каменно-Балковского сельского поселения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347505, Ростовская область, Орловский район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х.Каменная Балка, пер.Центральный, 1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Глава Администрации Каменно-Балковского сельского поселения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Вакульчик Людмила Николаевна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Тел.(факс) : (86375) 44-6-19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E-mail: </a:t>
            </a:r>
            <a:r>
              <a:rPr lang="en-US" sz="2000" smtClean="0">
                <a:latin typeface="Arial" charset="0"/>
              </a:rPr>
              <a:t>sp</a:t>
            </a:r>
            <a:r>
              <a:rPr lang="ru-RU" sz="2000" smtClean="0">
                <a:latin typeface="Arial" charset="0"/>
              </a:rPr>
              <a:t>29307@donрас.ru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График (режим) работы: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понедельник – пятница – 8.00 – 16.15;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предпраздничные дни – 8.00 – 16.00;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суббота и воскресенье – выходные дни;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перерыв – 12.00 – 13.00. </a:t>
            </a:r>
            <a:endParaRPr lang="en-US" sz="2000" smtClean="0">
              <a:latin typeface="Arial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График приема: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третий понедельник с 16.00 до 17.30 часов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первый и третий вторник месяца с 08.00 до 10.00 часов</a:t>
            </a:r>
          </a:p>
          <a:p>
            <a:pPr algn="ctr">
              <a:lnSpc>
                <a:spcPct val="80000"/>
              </a:lnSpc>
            </a:pPr>
            <a:endParaRPr lang="ru-RU" sz="20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Картинки по запросу повышение эффективн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500313"/>
            <a:ext cx="1785937" cy="857250"/>
          </a:xfrm>
          <a:prstGeom prst="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</p:spPr>
      </p:pic>
      <p:sp>
        <p:nvSpPr>
          <p:cNvPr id="17411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50825" y="260350"/>
            <a:ext cx="8569325" cy="792163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</a:rPr>
              <a:t>Главной идеологией  бюджетной политики Каменно-Балковского сельского поселения является:</a:t>
            </a:r>
            <a:endParaRPr lang="ru-RU" sz="2800" b="1" smtClean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2071688" y="1341438"/>
            <a:ext cx="7072312" cy="944562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Обеспечение устойчивости и сбалансированности </a:t>
            </a:r>
          </a:p>
          <a:p>
            <a:pPr algn="ctr"/>
            <a:r>
              <a:rPr lang="ru-RU"/>
              <a:t>Проекта бюджета Каменно-Балковского сельского поселения </a:t>
            </a:r>
          </a:p>
          <a:p>
            <a:pPr algn="ctr"/>
            <a:r>
              <a:rPr lang="ru-RU"/>
              <a:t>Орловского района</a:t>
            </a:r>
          </a:p>
          <a:p>
            <a:pPr algn="ctr"/>
            <a:endParaRPr lang="ru-RU"/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2051050" y="2349500"/>
            <a:ext cx="6786563" cy="11430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Выполнение принятых обязательств перед гражданами</a:t>
            </a:r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2268538" y="3500438"/>
            <a:ext cx="6875462" cy="1571625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Решение социальных и экономических задач</a:t>
            </a:r>
          </a:p>
          <a:p>
            <a:pPr algn="ctr"/>
            <a:r>
              <a:rPr lang="ru-RU"/>
              <a:t>Каменно-Балковского сельского поселения Орловского района</a:t>
            </a:r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2428875" y="4857750"/>
            <a:ext cx="6500843" cy="200025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/>
              <a:t>Повышение уровня жизни граждан</a:t>
            </a:r>
            <a:endParaRPr lang="ru-RU" dirty="0"/>
          </a:p>
        </p:txBody>
      </p:sp>
      <p:sp>
        <p:nvSpPr>
          <p:cNvPr id="17416" name="Oval 5"/>
          <p:cNvSpPr>
            <a:spLocks noGrp="1" noChangeArrowheads="1"/>
          </p:cNvSpPr>
          <p:nvPr>
            <p:ph type="subTitle" idx="4294967295"/>
          </p:nvPr>
        </p:nvSpPr>
        <p:spPr>
          <a:xfrm flipH="1">
            <a:off x="8964613" y="5516563"/>
            <a:ext cx="46037" cy="7921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rgbClr val="FFCC00"/>
            </a:solidFill>
            <a:round/>
          </a:ln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1800" smtClean="0">
                <a:latin typeface="Arial" charset="0"/>
              </a:rPr>
              <a:t>.</a:t>
            </a:r>
          </a:p>
        </p:txBody>
      </p:sp>
      <p:sp>
        <p:nvSpPr>
          <p:cNvPr id="17417" name="AutoShape 5" descr="Картинки по запросу открытость бюджетного процесс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7418" name="Picture 2" descr="Картинки по запросу обеспечение сбалансированно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143000"/>
            <a:ext cx="1714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4" descr="Картинки по запросу своевременное исполн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3643313"/>
            <a:ext cx="214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4929188"/>
            <a:ext cx="20574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2">
            <a:lum bright="16000"/>
          </a:blip>
          <a:srcRect/>
          <a:stretch>
            <a:fillRect/>
          </a:stretch>
        </p:blipFill>
        <p:spPr bwMode="auto">
          <a:xfrm>
            <a:off x="179388" y="1557338"/>
            <a:ext cx="85693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Бюджет 2024 года </a:t>
            </a:r>
            <a:r>
              <a:rPr lang="ru-RU" sz="2400" b="1" i="1" dirty="0" smtClean="0">
                <a:solidFill>
                  <a:srgbClr val="FF0000"/>
                </a:solidFill>
                <a:latin typeface="Arial" charset="0"/>
              </a:rPr>
              <a:t>			         Проект б</a:t>
            </a:r>
            <a:r>
              <a:rPr lang="ru-RU" sz="2400" b="1" i="1" dirty="0" smtClean="0">
                <a:solidFill>
                  <a:srgbClr val="FF0000"/>
                </a:solidFill>
              </a:rPr>
              <a:t>юджет</a:t>
            </a:r>
            <a:r>
              <a:rPr lang="ru-RU" sz="2400" b="1" i="1" dirty="0" smtClean="0">
                <a:solidFill>
                  <a:srgbClr val="FF0000"/>
                </a:solidFill>
                <a:latin typeface="Arial" charset="0"/>
              </a:rPr>
              <a:t>а</a:t>
            </a:r>
            <a:r>
              <a:rPr lang="ru-RU" sz="2400" b="1" i="1" dirty="0" smtClean="0">
                <a:solidFill>
                  <a:srgbClr val="FF0000"/>
                </a:solidFill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                                                                                 на 2024-2026 годы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3429000" y="785813"/>
            <a:ext cx="1857375" cy="50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37" name="AutoShape 2" descr="Картинки по запросу орловский район ростов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14938" y="2786063"/>
            <a:ext cx="2857500" cy="2714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17375E"/>
                </a:solidFill>
              </a:rPr>
              <a:t>ПРОЕКТ БЮДЖЕТНОГО ПРОГНОЗА КАМЕННО-БАЛКОВСКОГО СЕЛЬСКОГО ПОСЕЛЕНИЯ ПЕРИОД  </a:t>
            </a:r>
            <a:r>
              <a:rPr lang="ru-RU" b="1" dirty="0" smtClean="0">
                <a:solidFill>
                  <a:srgbClr val="17375E"/>
                </a:solidFill>
              </a:rPr>
              <a:t>2025-2027 </a:t>
            </a:r>
            <a:r>
              <a:rPr lang="ru-RU" b="1" dirty="0">
                <a:solidFill>
                  <a:srgbClr val="17375E"/>
                </a:solidFill>
              </a:rPr>
              <a:t>гг.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357313" y="285750"/>
            <a:ext cx="6643687" cy="250031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</a:rPr>
              <a:t>Основная идеология бюджетного прогноза </a:t>
            </a:r>
            <a:r>
              <a:rPr lang="ru-RU" sz="3200" b="1" dirty="0" err="1">
                <a:solidFill>
                  <a:srgbClr val="002060"/>
                </a:solidFill>
              </a:rPr>
              <a:t>Каменно-Балковского</a:t>
            </a:r>
            <a:r>
              <a:rPr lang="ru-RU" sz="3200" b="1" dirty="0">
                <a:solidFill>
                  <a:srgbClr val="002060"/>
                </a:solidFill>
              </a:rPr>
              <a:t> сельского поселения на период </a:t>
            </a:r>
            <a:r>
              <a:rPr lang="ru-RU" sz="3200" b="1" dirty="0" smtClean="0">
                <a:solidFill>
                  <a:srgbClr val="002060"/>
                </a:solidFill>
              </a:rPr>
              <a:t>2025-2027 </a:t>
            </a:r>
            <a:r>
              <a:rPr lang="ru-RU" sz="3200" b="1" dirty="0">
                <a:solidFill>
                  <a:srgbClr val="002060"/>
                </a:solidFill>
              </a:rPr>
              <a:t>годы</a:t>
            </a:r>
          </a:p>
        </p:txBody>
      </p:sp>
      <p:sp>
        <p:nvSpPr>
          <p:cNvPr id="3" name="Стрелка вниз 2"/>
          <p:cNvSpPr/>
          <p:nvPr/>
        </p:nvSpPr>
        <p:spPr>
          <a:xfrm rot="2442587">
            <a:off x="1744663" y="2343150"/>
            <a:ext cx="806450" cy="1704975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3F83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286250" y="2786063"/>
            <a:ext cx="642938" cy="22860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2127998">
            <a:off x="5840413" y="2887663"/>
            <a:ext cx="1827212" cy="77152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63" y="4071938"/>
            <a:ext cx="3000375" cy="12144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Снижение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дотационности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бюджета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71813" y="5357813"/>
            <a:ext cx="3071812" cy="12144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Оптимальный уровень долговой нагрузки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43563" y="4071938"/>
            <a:ext cx="3000375" cy="12858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Сбалансированность бюджета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428625"/>
            <a:ext cx="8713787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Финансовое обеспечение Указов Президента Российской Федерации на 2025 год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00063" y="1714500"/>
            <a:ext cx="5143500" cy="4357688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>
                <a:solidFill>
                  <a:schemeClr val="tx1"/>
                </a:solidFill>
              </a:rPr>
              <a:t>Указ от 07.05.2012 №597 «О мероприятиях по реализации государственной социальной политики»</a:t>
            </a:r>
          </a:p>
        </p:txBody>
      </p:sp>
      <p:sp>
        <p:nvSpPr>
          <p:cNvPr id="4" name="Овал 3"/>
          <p:cNvSpPr/>
          <p:nvPr/>
        </p:nvSpPr>
        <p:spPr>
          <a:xfrm>
            <a:off x="5643563" y="2571750"/>
            <a:ext cx="3143250" cy="292893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0,0 </a:t>
            </a:r>
            <a:r>
              <a:rPr lang="ru-RU" sz="3200" b="1" dirty="0">
                <a:solidFill>
                  <a:schemeClr val="tx1"/>
                </a:solidFill>
              </a:rPr>
              <a:t>тыс.рублей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88" y="500063"/>
            <a:ext cx="4500562" cy="31654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Развитие человеческого капитала, безусловное выполнение социальных обязательств перед гражданами, предоставление качественных и конкурентных муниципальных услуг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313" y="3714750"/>
            <a:ext cx="4392612" cy="29527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000" b="1">
                <a:solidFill>
                  <a:schemeClr val="tx1"/>
                </a:solidFill>
              </a:rPr>
              <a:t>Благоустройство территории поселения</a:t>
            </a:r>
          </a:p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0" y="3286125"/>
            <a:ext cx="4375150" cy="32369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Экономное расходование средств на содержание аппарата управления органов власти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6313" y="571500"/>
            <a:ext cx="4178300" cy="307181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Реализация Указов Президента Российской Федерации от 7 мая 2012 года, от 01 июня 2012 №761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43125" y="3000375"/>
            <a:ext cx="5668963" cy="1436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chemeClr val="tx1"/>
                </a:solidFill>
              </a:rPr>
              <a:t>Приоритетные направления расходов </a:t>
            </a:r>
            <a:r>
              <a:rPr lang="ru-RU" sz="2400" b="1">
                <a:solidFill>
                  <a:schemeClr val="tx1"/>
                </a:solidFill>
                <a:latin typeface="Arial" charset="0"/>
              </a:rPr>
              <a:t>проекта </a:t>
            </a:r>
            <a:r>
              <a:rPr lang="ru-RU" sz="2400" b="1">
                <a:solidFill>
                  <a:schemeClr val="tx1"/>
                </a:solidFill>
              </a:rPr>
              <a:t>бюджета</a:t>
            </a:r>
          </a:p>
          <a:p>
            <a:pPr algn="ctr">
              <a:defRPr/>
            </a:pPr>
            <a:r>
              <a:rPr lang="ru-RU" sz="2400" b="1">
                <a:solidFill>
                  <a:schemeClr val="tx1"/>
                </a:solidFill>
                <a:latin typeface="Arial" charset="0"/>
              </a:rPr>
              <a:t>Каменно-Балковского</a:t>
            </a:r>
            <a:r>
              <a:rPr lang="ru-RU" sz="2400" b="1">
                <a:solidFill>
                  <a:schemeClr val="tx1"/>
                </a:solidFill>
              </a:rPr>
              <a:t> сельского поселения Орловского  района</a:t>
            </a:r>
            <a:endParaRPr lang="ru-RU" sz="24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5" descr="дохо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02875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953735"/>
                </a:solidFill>
              </a:rPr>
              <a:t/>
            </a:r>
            <a:br>
              <a:rPr lang="ru-RU" sz="3200" b="1" dirty="0" smtClean="0">
                <a:solidFill>
                  <a:srgbClr val="953735"/>
                </a:solidFill>
              </a:rPr>
            </a:br>
            <a:r>
              <a:rPr lang="ru-RU" sz="3200" b="1" dirty="0" smtClean="0">
                <a:solidFill>
                  <a:srgbClr val="953735"/>
                </a:solidFill>
              </a:rPr>
              <a:t/>
            </a:r>
            <a:br>
              <a:rPr lang="ru-RU" sz="3200" b="1" dirty="0" smtClean="0">
                <a:solidFill>
                  <a:srgbClr val="953735"/>
                </a:solidFill>
              </a:rPr>
            </a:br>
            <a:r>
              <a:rPr lang="ru-RU" sz="2400" b="1" dirty="0" smtClean="0">
                <a:solidFill>
                  <a:schemeClr val="hlink"/>
                </a:solidFill>
              </a:rPr>
              <a:t>Основные характеристики </a:t>
            </a:r>
            <a:r>
              <a:rPr lang="ru-RU" sz="2400" b="1" dirty="0" smtClean="0">
                <a:solidFill>
                  <a:schemeClr val="hlink"/>
                </a:solidFill>
                <a:latin typeface="Arial" charset="0"/>
              </a:rPr>
              <a:t>проекта </a:t>
            </a:r>
            <a:r>
              <a:rPr lang="ru-RU" sz="2400" b="1" dirty="0" smtClean="0">
                <a:solidFill>
                  <a:schemeClr val="hlink"/>
                </a:solidFill>
              </a:rPr>
              <a:t>бюджета </a:t>
            </a:r>
            <a:r>
              <a:rPr lang="ru-RU" sz="2400" b="1" dirty="0" err="1" smtClean="0">
                <a:solidFill>
                  <a:schemeClr val="hlink"/>
                </a:solidFill>
              </a:rPr>
              <a:t>Каменно-Балковского</a:t>
            </a:r>
            <a:r>
              <a:rPr lang="ru-RU" sz="2400" b="1" dirty="0" smtClean="0">
                <a:solidFill>
                  <a:schemeClr val="hlink"/>
                </a:solidFill>
              </a:rPr>
              <a:t> сельского поселения Орловского района на 2025 год</a:t>
            </a:r>
            <a:r>
              <a:rPr lang="en-US" sz="2400" b="1" dirty="0" smtClean="0">
                <a:solidFill>
                  <a:schemeClr val="hlink"/>
                </a:solidFill>
              </a:rPr>
              <a:t> </a:t>
            </a:r>
            <a:r>
              <a:rPr lang="ru-RU" sz="2400" b="1" dirty="0" smtClean="0">
                <a:solidFill>
                  <a:schemeClr val="hlink"/>
                </a:solidFill>
              </a:rPr>
              <a:t> и плановый период 2026 и 2027 годов                </a:t>
            </a:r>
            <a:r>
              <a:rPr lang="ru-RU" sz="800" b="1" dirty="0" smtClean="0">
                <a:solidFill>
                  <a:schemeClr val="hlink"/>
                </a:solidFill>
              </a:rPr>
              <a:t/>
            </a:r>
            <a:br>
              <a:rPr lang="ru-RU" sz="800" b="1" dirty="0" smtClean="0">
                <a:solidFill>
                  <a:schemeClr val="hlink"/>
                </a:solidFill>
              </a:rPr>
            </a:br>
            <a:r>
              <a:rPr lang="ru-RU" sz="800" b="1" dirty="0" smtClean="0">
                <a:solidFill>
                  <a:schemeClr val="hlink"/>
                </a:solidFill>
              </a:rPr>
              <a:t>							</a:t>
            </a:r>
            <a:r>
              <a:rPr lang="ru-RU" sz="3200" b="1" dirty="0" smtClean="0">
                <a:solidFill>
                  <a:schemeClr val="hlink"/>
                </a:solidFill>
              </a:rPr>
              <a:t> </a:t>
            </a:r>
            <a:r>
              <a:rPr lang="ru-RU" sz="1200" b="1" dirty="0" smtClean="0">
                <a:solidFill>
                  <a:schemeClr val="hlink"/>
                </a:solidFill>
              </a:rPr>
              <a:t>тыс.рублей</a:t>
            </a:r>
            <a:r>
              <a:rPr lang="ru-RU" sz="1200" b="1" dirty="0" smtClean="0">
                <a:solidFill>
                  <a:srgbClr val="953735"/>
                </a:solidFill>
              </a:rPr>
              <a:t/>
            </a:r>
            <a:br>
              <a:rPr lang="ru-RU" sz="1200" b="1" dirty="0" smtClean="0">
                <a:solidFill>
                  <a:srgbClr val="953735"/>
                </a:solidFill>
              </a:rPr>
            </a:br>
            <a:endParaRPr lang="ru-RU" sz="1200" b="1" dirty="0" smtClean="0">
              <a:solidFill>
                <a:srgbClr val="953735"/>
              </a:solidFill>
            </a:endParaRPr>
          </a:p>
        </p:txBody>
      </p:sp>
      <p:graphicFrame>
        <p:nvGraphicFramePr>
          <p:cNvPr id="22567" name="Group 39"/>
          <p:cNvGraphicFramePr>
            <a:graphicFrameLocks noGrp="1"/>
          </p:cNvGraphicFramePr>
          <p:nvPr/>
        </p:nvGraphicFramePr>
        <p:xfrm>
          <a:off x="357188" y="2060575"/>
          <a:ext cx="8786812" cy="4492308"/>
        </p:xfrm>
        <a:graphic>
          <a:graphicData uri="http://schemas.openxmlformats.org/drawingml/2006/table">
            <a:tbl>
              <a:tblPr/>
              <a:tblGrid>
                <a:gridCol w="2197100"/>
                <a:gridCol w="1862137"/>
                <a:gridCol w="1489075"/>
                <a:gridCol w="1555750"/>
                <a:gridCol w="1682750"/>
              </a:tblGrid>
              <a:tr h="165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Показатели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Первоначально принятый бюджет на 2024г от 25.12.2023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№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 80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Плановые бюджетные назначения на 2025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Плановые бюджетные назначения на 2026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Плановые бюджетные назначения на 2027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I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.Доходы,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15739,4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11578,0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10254,3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7735,2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II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.Расходы, расходы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15739,4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11578,0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10254,3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7735,2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189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III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.Дефицит и источники его покрытия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и по запросу доходы бюдже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14438"/>
            <a:ext cx="8643938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69" name="Rectangle 5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</a:rPr>
              <a:t>ДОХОДЫ </a:t>
            </a:r>
            <a:r>
              <a:rPr lang="ru-RU" sz="2800" b="1" smtClean="0">
                <a:solidFill>
                  <a:srgbClr val="FF0000"/>
                </a:solidFill>
                <a:latin typeface="Arial" charset="0"/>
              </a:rPr>
              <a:t>ПРОЕКТА 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</a:rPr>
              <a:t>БЮДЖЕТА</a:t>
            </a:r>
            <a:r>
              <a:rPr lang="ru-RU" sz="220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220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200" smtClean="0">
                <a:solidFill>
                  <a:schemeClr val="tx2"/>
                </a:solidFill>
                <a:latin typeface="Times New Roman" pitchFamily="18" charset="0"/>
              </a:rPr>
              <a:t>поступающие в бюджет денежные средства</a:t>
            </a:r>
          </a:p>
        </p:txBody>
      </p:sp>
      <p:sp>
        <p:nvSpPr>
          <p:cNvPr id="23556" name="Oval 5"/>
          <p:cNvSpPr>
            <a:spLocks noChangeArrowheads="1"/>
          </p:cNvSpPr>
          <p:nvPr/>
        </p:nvSpPr>
        <p:spPr bwMode="auto">
          <a:xfrm>
            <a:off x="357188" y="2000250"/>
            <a:ext cx="7929562" cy="10080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НАЛОГОВЫЕ ДОХОДЫ</a:t>
            </a: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 flipV="1">
            <a:off x="428625" y="3286125"/>
            <a:ext cx="7858125" cy="865188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ru-RU"/>
              <a:t>НЕНАЛОГОВЫЕ ДОХОДЫ</a:t>
            </a:r>
          </a:p>
        </p:txBody>
      </p:sp>
      <p:sp>
        <p:nvSpPr>
          <p:cNvPr id="23558" name="Oval 5"/>
          <p:cNvSpPr>
            <a:spLocks noChangeArrowheads="1"/>
          </p:cNvSpPr>
          <p:nvPr/>
        </p:nvSpPr>
        <p:spPr bwMode="auto">
          <a:xfrm flipV="1">
            <a:off x="323850" y="4437063"/>
            <a:ext cx="8105775" cy="1081087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ru-RU"/>
              <a:t>БЕЗВОЗМЕЗДНЫЕ ПОСТУПЛЕНИЯ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6627</TotalTime>
  <Words>779</Words>
  <Application>Microsoft Office PowerPoint</Application>
  <PresentationFormat>Экран (4:3)</PresentationFormat>
  <Paragraphs>162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Тема Office</vt:lpstr>
      <vt:lpstr>Worksheet</vt:lpstr>
      <vt:lpstr>Лист Microsoft Office Excel 97-2003</vt:lpstr>
      <vt:lpstr>Слайд 1</vt:lpstr>
      <vt:lpstr> </vt:lpstr>
      <vt:lpstr>Главной идеологией  бюджетной политики Каменно-Балковского сельского поселения является:</vt:lpstr>
      <vt:lpstr> Бюджет 2024 года             Проект бюджета                                                                                  на 2024-2026 годы</vt:lpstr>
      <vt:lpstr>Слайд 5</vt:lpstr>
      <vt:lpstr>Финансовое обеспечение Указов Президента Российской Федерации на 2025 год</vt:lpstr>
      <vt:lpstr>Слайд 7</vt:lpstr>
      <vt:lpstr>  Основные характеристики проекта бюджета Каменно-Балковского сельского поселения Орловского района на 2025 год  и плановый период 2026 и 2027 годов                         тыс.рублей </vt:lpstr>
      <vt:lpstr>ДОХОДЫ ПРОЕКТА БЮДЖЕТА поступающие в бюджет денежные средства</vt:lpstr>
      <vt:lpstr>НАЛОГОВЫЕ И НЕНАЛОГОВЫЕ ДОХОДЫ ПРОЕКТА БЮДЖЕТА КАМЕННО-БАЛКОВСКОГО СЕЛЬСКОГО ПОСЕЛЕНИЯ ОРЛОВСКОГО РАЙОНА                                                                                                    Тыс. рублей</vt:lpstr>
      <vt:lpstr>Структура налоговых и неналоговых доходов проекта бюджета Каменно-Балковского сельского поселения Орловского района на 2025 год и плановый период 2026 и 2027 года        (тыс.рублей)</vt:lpstr>
      <vt:lpstr>Крупнейшие налогоплательщики Каменно-Балковского сельского поселения  Орловского района</vt:lpstr>
      <vt:lpstr>Безвозмездные поступления из областного бюджета                                                                                                            тыс.рублей</vt:lpstr>
      <vt:lpstr>Расходы на БЛАГОУСТРОЙСТВО территории Каменно-Балковского сельского поселения  в 2025 году</vt:lpstr>
      <vt:lpstr>Структура расходов по разделам бюджетной классификации (%)</vt:lpstr>
      <vt:lpstr> Приоритеты инвестиционных расходов  проекта бюджета на 2024-2026 годы                      (тыс. руб.)             </vt:lpstr>
      <vt:lpstr>Доля муниципальных программ в общем объеме расходов проекта бюджета, запланированных на реализацию муниципальных программ Каменно-Балковского сельского поселения Орловского района  в 2025году</vt:lpstr>
      <vt:lpstr>Слайд 18</vt:lpstr>
      <vt:lpstr>Расходы проекта бюджета Каменно-Балковского сельского поселения Орловского района, формируемые в рамках муниципальных программ Каменно-Балковского сельского поселения Орловского района и не программные расходы</vt:lpstr>
      <vt:lpstr>Особенности межбюджетных отношений в 2025 году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принципы формирования бюджета Орловского района на 2013 год и на плановый период 2014 и 2015 годов</dc:title>
  <dc:creator>User</dc:creator>
  <cp:lastModifiedBy>Пользователь</cp:lastModifiedBy>
  <cp:revision>607</cp:revision>
  <dcterms:created xsi:type="dcterms:W3CDTF">2012-10-21T15:40:11Z</dcterms:created>
  <dcterms:modified xsi:type="dcterms:W3CDTF">2025-01-21T11:34:04Z</dcterms:modified>
</cp:coreProperties>
</file>