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9" r:id="rId2"/>
    <p:sldId id="335" r:id="rId3"/>
    <p:sldId id="312" r:id="rId4"/>
    <p:sldId id="367" r:id="rId5"/>
    <p:sldId id="370" r:id="rId6"/>
    <p:sldId id="341" r:id="rId7"/>
    <p:sldId id="296" r:id="rId8"/>
    <p:sldId id="363" r:id="rId9"/>
    <p:sldId id="326" r:id="rId10"/>
    <p:sldId id="377" r:id="rId11"/>
    <p:sldId id="378" r:id="rId12"/>
    <p:sldId id="351" r:id="rId13"/>
    <p:sldId id="333" r:id="rId14"/>
    <p:sldId id="373" r:id="rId15"/>
    <p:sldId id="409" r:id="rId16"/>
    <p:sldId id="342" r:id="rId17"/>
    <p:sldId id="273" r:id="rId18"/>
    <p:sldId id="379" r:id="rId19"/>
    <p:sldId id="374" r:id="rId20"/>
    <p:sldId id="408" r:id="rId21"/>
    <p:sldId id="410" r:id="rId2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A4FEAF"/>
    <a:srgbClr val="F4FCA6"/>
    <a:srgbClr val="ECF7AB"/>
    <a:srgbClr val="DFB6EC"/>
    <a:srgbClr val="3F83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49" autoAdjust="0"/>
    <p:restoredTop sz="86437" autoAdjust="0"/>
  </p:normalViewPr>
  <p:slideViewPr>
    <p:cSldViewPr>
      <p:cViewPr>
        <p:scale>
          <a:sx n="75" d="100"/>
          <a:sy n="75" d="100"/>
        </p:scale>
        <p:origin x="-1176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40"/>
      <c:depthPercent val="100"/>
      <c:rAngAx val="1"/>
    </c:view3D>
    <c:plotArea>
      <c:layout>
        <c:manualLayout>
          <c:layoutTarget val="inner"/>
          <c:xMode val="edge"/>
          <c:yMode val="edge"/>
          <c:x val="0.10471751613084559"/>
          <c:y val="2.6631052602291383E-4"/>
          <c:w val="0.87205712983817163"/>
          <c:h val="0.71549291296018325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51.6</c:v>
                </c:pt>
                <c:pt idx="1">
                  <c:v>59.1</c:v>
                </c:pt>
                <c:pt idx="2">
                  <c:v>64.599999999999994</c:v>
                </c:pt>
                <c:pt idx="3">
                  <c:v>69.900000000000006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dLbls>
            <c:dLbl>
              <c:idx val="0"/>
              <c:layout>
                <c:manualLayout>
                  <c:x val="1.4692275495667713E-2"/>
                  <c:y val="-7.6817020647102066E-2"/>
                </c:manualLayout>
              </c:layout>
              <c:showVal val="1"/>
            </c:dLbl>
            <c:dLbl>
              <c:idx val="1"/>
              <c:layout>
                <c:manualLayout>
                  <c:x val="1.9099958144367983E-2"/>
                  <c:y val="-7.9011792665590524E-2"/>
                </c:manualLayout>
              </c:layout>
              <c:showVal val="1"/>
            </c:dLbl>
            <c:dLbl>
              <c:idx val="2"/>
              <c:layout>
                <c:manualLayout>
                  <c:x val="1.0284592846967422E-2"/>
                  <c:y val="-7.9011792665590524E-2"/>
                </c:manualLayout>
              </c:layout>
              <c:showVal val="1"/>
            </c:dLbl>
            <c:dLbl>
              <c:idx val="3"/>
              <c:layout>
                <c:manualLayout>
                  <c:x val="2.0569185693934681E-2"/>
                  <c:y val="-7.9011792665590524E-2"/>
                </c:manualLayout>
              </c:layout>
              <c:showVal val="1"/>
            </c:dLbl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1.5</c:v>
                </c:pt>
                <c:pt idx="1">
                  <c:v>2.1</c:v>
                </c:pt>
                <c:pt idx="2">
                  <c:v>2.8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безопасть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0.2</c:v>
                </c:pt>
                <c:pt idx="2">
                  <c:v>0.2</c:v>
                </c:pt>
                <c:pt idx="3">
                  <c:v>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2.4</c:v>
                </c:pt>
                <c:pt idx="2">
                  <c:v>3.3</c:v>
                </c:pt>
                <c:pt idx="3">
                  <c:v>3.3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dLbl>
              <c:idx val="0"/>
              <c:layout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30.9</c:v>
                </c:pt>
                <c:pt idx="1">
                  <c:v>14.1</c:v>
                </c:pt>
                <c:pt idx="2">
                  <c:v>15.5</c:v>
                </c:pt>
                <c:pt idx="3">
                  <c:v>15.8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Культура.кинематография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14.6</c:v>
                </c:pt>
                <c:pt idx="1">
                  <c:v>21.9</c:v>
                </c:pt>
                <c:pt idx="2">
                  <c:v>13.4</c:v>
                </c:pt>
                <c:pt idx="3">
                  <c:v>7.6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dLbl>
              <c:idx val="0"/>
              <c:layout>
                <c:manualLayout>
                  <c:x val="1.0284592846967422E-2"/>
                  <c:y val="-6.584316055465872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3223047946100869E-2"/>
                  <c:y val="-7.9011792665590524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8.815365297400634E-3"/>
                  <c:y val="-8.120656468407951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7630730594801206E-2"/>
                  <c:y val="-8.120656468407951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Val val="1"/>
            </c:dLbl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0.3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</c:numCache>
            </c:numRef>
          </c:val>
        </c:ser>
        <c:ser>
          <c:idx val="9"/>
          <c:order val="9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dLbls>
            <c:dLbl>
              <c:idx val="0"/>
              <c:layout>
                <c:manualLayout>
                  <c:x val="1.4692159808459043E-2"/>
                  <c:y val="-8.7790880739544844E-2"/>
                </c:manualLayout>
              </c:layout>
              <c:showVal val="1"/>
            </c:dLbl>
            <c:dLbl>
              <c:idx val="1"/>
              <c:layout>
                <c:manualLayout>
                  <c:x val="3.0853778540902266E-2"/>
                  <c:y val="-8.7790880739544844E-2"/>
                </c:manualLayout>
              </c:layout>
              <c:showVal val="1"/>
            </c:dLbl>
            <c:dLbl>
              <c:idx val="2"/>
              <c:layout>
                <c:manualLayout>
                  <c:x val="5.8769101982671891E-3"/>
                  <c:y val="-8.7790880739544844E-2"/>
                </c:manualLayout>
              </c:layout>
              <c:showVal val="1"/>
            </c:dLbl>
            <c:dLbl>
              <c:idx val="3"/>
              <c:layout>
                <c:manualLayout>
                  <c:x val="2.2038413243501552E-2"/>
                  <c:y val="-7.6817020647102066E-2"/>
                </c:manualLayout>
              </c:layout>
              <c:showVal val="1"/>
            </c:dLbl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dLbls>
            <c:dLbl>
              <c:idx val="0"/>
              <c:layout>
                <c:manualLayout>
                  <c:x val="2.7915207754560183E-2"/>
                  <c:y val="-6.5843160554658791E-3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hape val="cylinder"/>
        <c:axId val="63031168"/>
        <c:axId val="63032704"/>
        <c:axId val="0"/>
      </c:bar3DChart>
      <c:catAx>
        <c:axId val="6303116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1" b="1" i="1" baseline="0"/>
            </a:pPr>
            <a:endParaRPr lang="ru-RU"/>
          </a:p>
        </c:txPr>
        <c:crossAx val="63032704"/>
        <c:crosses val="autoZero"/>
        <c:auto val="1"/>
        <c:lblAlgn val="ctr"/>
        <c:lblOffset val="100"/>
      </c:catAx>
      <c:valAx>
        <c:axId val="63032704"/>
        <c:scaling>
          <c:orientation val="minMax"/>
        </c:scaling>
        <c:delete val="1"/>
        <c:axPos val="b"/>
        <c:majorGridlines/>
        <c:numFmt formatCode="0%" sourceLinked="1"/>
        <c:tickLblPos val="none"/>
        <c:crossAx val="63031168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egendEntry>
        <c:idx val="0"/>
        <c:delete val="1"/>
      </c:legendEntry>
      <c:legendEntry>
        <c:idx val="1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2.1119324181626212E-2"/>
          <c:y val="0.67209245951243124"/>
          <c:w val="0.95881731784582891"/>
          <c:h val="0.31645716121671374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 w="25390">
          <a:noFill/>
        </a:ln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25"/>
          <c:dPt>
            <c:idx val="2"/>
            <c:spPr>
              <a:noFill/>
              <a:ln w="25390">
                <a:noFill/>
              </a:ln>
            </c:spPr>
          </c:dPt>
          <c:dPt>
            <c:idx val="3"/>
            <c:spPr>
              <a:noFill/>
              <a:ln w="25390">
                <a:noFill/>
              </a:ln>
            </c:spPr>
          </c:dPt>
          <c:dPt>
            <c:idx val="4"/>
            <c:spPr>
              <a:noFill/>
              <a:ln w="25390">
                <a:noFill/>
              </a:ln>
            </c:spPr>
          </c:dPt>
          <c:dLbls>
            <c:dLbl>
              <c:idx val="0"/>
              <c:layout>
                <c:manualLayout>
                  <c:x val="-4.5845186700612045E-3"/>
                  <c:y val="-4.3174300992268967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0.11211368857784501"/>
                  <c:y val="-0.15689964334048509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5390">
                <a:noFill/>
              </a:ln>
            </c:spPr>
            <c:dLblPos val="outEnd"/>
            <c:showPercent val="1"/>
          </c:dLbls>
          <c:cat>
            <c:strRef>
              <c:f>Лист1!$A$2:$A$6</c:f>
              <c:strCache>
                <c:ptCount val="2"/>
                <c:pt idx="1">
                  <c:v>Приобретение основных средств - 600,0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600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544378698224852"/>
          <c:y val="0.21181262729124239"/>
          <c:w val="0.33964497041420239"/>
          <c:h val="0.67209775967413665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225DFC-0D78-4DD3-882D-8F003409E590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76E905-8E36-49C2-99ED-86E96004A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795F-43D2-4910-A02A-D92B1324A53F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62F9-70BE-4B59-91DF-03166B8C0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CA84-A56F-4E68-AE99-FDE44CEB84ED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79EB-423A-4247-B025-E7A063FCB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5DC-D2C1-45D4-AF62-C26055CFE674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4A35-4A10-4B23-9F05-2E4E32A80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847F-6A2C-4382-83A9-A6393C5C8F3C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8ACB-719A-4157-9C24-3389C6D7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D96E-924E-427C-8F88-D38170C5D1A5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6AC5F-9F81-4825-B508-1369DCC7A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ACA4-48EE-48C7-B6D7-58C6863FAC5A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5AC6-3198-45AE-893F-20057B5C8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6E05-6D5B-407D-9F85-CB3EEBFEF51F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2D7C-941C-4879-AF62-41FB34090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3868-1101-479D-A972-8263740FD4A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1AE65-2658-49FA-8DE6-F0B2C4F6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DC05-7D0E-4DD9-967E-11443EF2A22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A0CB-2458-4C3C-9E7C-D5DC9D92E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6760-AE36-4B7D-B550-D92E1236465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775F-72E2-4E2C-ACA1-EC26942A4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BF6C-EFCF-4F17-AEC5-C0016F11049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AA10-B43A-470F-93AC-80CFD8FC8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5E94-1C58-468F-8E13-99FE4F6F7114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3087-7218-47B5-8BB3-C125A4F79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F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1F49C9-98B0-4351-94AB-519947EE607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3466DA-405A-4905-AE78-EE3A7264B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8" y="7143750"/>
            <a:ext cx="8501062" cy="4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95288" y="0"/>
            <a:ext cx="856932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hlink"/>
                </a:solidFill>
              </a:rPr>
              <a:t>Администрация </a:t>
            </a:r>
            <a:r>
              <a:rPr lang="ru-RU" sz="4000" b="1" dirty="0" err="1">
                <a:solidFill>
                  <a:schemeClr val="hlink"/>
                </a:solidFill>
              </a:rPr>
              <a:t>Каменно-Балковского</a:t>
            </a:r>
            <a:r>
              <a:rPr lang="ru-RU" sz="4000" b="1" dirty="0">
                <a:solidFill>
                  <a:schemeClr val="hlink"/>
                </a:solidFill>
              </a:rPr>
              <a:t> сельского поселения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Проект БЮДЖЕТА </a:t>
            </a:r>
          </a:p>
          <a:p>
            <a:pPr algn="ctr"/>
            <a:r>
              <a:rPr lang="ru-RU" sz="4000" b="1" dirty="0" err="1">
                <a:solidFill>
                  <a:schemeClr val="hlink"/>
                </a:solidFill>
              </a:rPr>
              <a:t>Каменно-Балковского</a:t>
            </a:r>
            <a:r>
              <a:rPr lang="ru-RU" sz="4000" b="1" dirty="0">
                <a:solidFill>
                  <a:schemeClr val="hlink"/>
                </a:solidFill>
              </a:rPr>
              <a:t> сельского поселения Орловского района </a:t>
            </a: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на </a:t>
            </a:r>
            <a:r>
              <a:rPr lang="ru-RU" sz="4000" b="1" dirty="0" smtClean="0">
                <a:solidFill>
                  <a:schemeClr val="hlink"/>
                </a:solidFill>
              </a:rPr>
              <a:t>2019 </a:t>
            </a:r>
            <a:r>
              <a:rPr lang="ru-RU" sz="4000" b="1" dirty="0">
                <a:solidFill>
                  <a:schemeClr val="hlink"/>
                </a:solidFill>
              </a:rPr>
              <a:t>год и на плановый период </a:t>
            </a:r>
            <a:r>
              <a:rPr lang="ru-RU" sz="4000" b="1" dirty="0" smtClean="0">
                <a:solidFill>
                  <a:schemeClr val="hlink"/>
                </a:solidFill>
              </a:rPr>
              <a:t>2020 </a:t>
            </a:r>
            <a:r>
              <a:rPr lang="ru-RU" sz="4000" b="1" dirty="0">
                <a:solidFill>
                  <a:schemeClr val="hlink"/>
                </a:solidFill>
              </a:rPr>
              <a:t>и </a:t>
            </a:r>
            <a:r>
              <a:rPr lang="ru-RU" sz="4000" b="1" dirty="0" smtClean="0">
                <a:solidFill>
                  <a:schemeClr val="hlink"/>
                </a:solidFill>
              </a:rPr>
              <a:t>2021 </a:t>
            </a:r>
            <a:r>
              <a:rPr lang="ru-RU" sz="4000" b="1" dirty="0">
                <a:solidFill>
                  <a:schemeClr val="hlink"/>
                </a:solidFill>
              </a:rPr>
              <a:t>годов</a:t>
            </a:r>
            <a:endParaRPr lang="ru-RU" sz="4800" b="1" dirty="0">
              <a:solidFill>
                <a:schemeClr val="hlink"/>
              </a:solidFill>
            </a:endParaRPr>
          </a:p>
        </p:txBody>
      </p:sp>
      <p:sp>
        <p:nvSpPr>
          <p:cNvPr id="15365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4" name="Picture 7" descr="д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84248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1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НАЛОГОВЫЕ И НЕНАЛОГОВЫЕ ДОХОДЫ ПРОЕКТА</a:t>
            </a:r>
            <a:r>
              <a:rPr lang="ru-RU" sz="2000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0070C0"/>
                </a:solidFill>
              </a:rPr>
              <a:t>БЮДЖЕТА КАМЕННО-БАЛКОВСКОГО СЕЛЬСКОГО ПОСЕЛЕНИЯ ОРЛОВСКОГО РАЙОНА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smtClean="0"/>
          </a:p>
        </p:txBody>
      </p:sp>
      <p:graphicFrame>
        <p:nvGraphicFramePr>
          <p:cNvPr id="208913" name="Object 17"/>
          <p:cNvGraphicFramePr>
            <a:graphicFrameLocks noGrp="1"/>
          </p:cNvGraphicFramePr>
          <p:nvPr>
            <p:ph idx="1"/>
          </p:nvPr>
        </p:nvGraphicFramePr>
        <p:xfrm>
          <a:off x="1181100" y="2133600"/>
          <a:ext cx="8204200" cy="3949700"/>
        </p:xfrm>
        <a:graphic>
          <a:graphicData uri="http://schemas.openxmlformats.org/presentationml/2006/ole">
            <p:oleObj spid="_x0000_s208913" name="Worksheet" r:id="rId4" imgW="6153184" imgH="296228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</a:rPr>
              <a:t>Структура налоговых и неналоговых доходов проекта бюджета</a:t>
            </a:r>
            <a:r>
              <a:rPr lang="ru-RU" sz="2000" dirty="0" smtClean="0">
                <a:solidFill>
                  <a:srgbClr val="17375E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000" b="1" dirty="0" err="1" smtClean="0">
                <a:solidFill>
                  <a:srgbClr val="17375E"/>
                </a:solidFill>
                <a:latin typeface="Times New Roman" pitchFamily="18" charset="0"/>
              </a:rPr>
              <a:t>Каменно-Балковкого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</a:rPr>
              <a:t>сельского поселения Орловского района в 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</a:rPr>
              <a:t>2019 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</a:rPr>
              <a:t>году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600" b="1" dirty="0" smtClean="0"/>
              <a:t>							</a:t>
            </a:r>
            <a:r>
              <a:rPr lang="ru-RU" sz="20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209937" name="Object 17"/>
          <p:cNvGraphicFramePr>
            <a:graphicFrameLocks noGrp="1"/>
          </p:cNvGraphicFramePr>
          <p:nvPr>
            <p:ph idx="1"/>
          </p:nvPr>
        </p:nvGraphicFramePr>
        <p:xfrm>
          <a:off x="673100" y="1349375"/>
          <a:ext cx="7797800" cy="5086350"/>
        </p:xfrm>
        <a:graphic>
          <a:graphicData uri="http://schemas.openxmlformats.org/presentationml/2006/ole">
            <p:oleObj spid="_x0000_s209937" name="Worksheet" r:id="rId3" imgW="5972192" imgH="389576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Каменно-Балковского сельского поселения  Орловского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813" y="1643063"/>
            <a:ext cx="5000625" cy="357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СПК «ИСТОК»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813" y="3068638"/>
            <a:ext cx="5122862" cy="504825"/>
          </a:xfrm>
          <a:prstGeom prst="roundRect">
            <a:avLst>
              <a:gd name="adj" fmla="val 244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Индивидуальные предприниматели</a:t>
            </a:r>
          </a:p>
        </p:txBody>
      </p:sp>
      <p:pic>
        <p:nvPicPr>
          <p:cNvPr id="2109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17145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3"/>
          <p:cNvPicPr>
            <a:picLocks noChangeAspect="1" noChangeArrowheads="1"/>
          </p:cNvPicPr>
          <p:nvPr/>
        </p:nvPicPr>
        <p:blipFill>
          <a:blip r:embed="rId2">
            <a:lum bright="24000" contrast="-46000"/>
          </a:blip>
          <a:srcRect/>
          <a:stretch>
            <a:fillRect/>
          </a:stretch>
        </p:blipFill>
        <p:spPr bwMode="auto">
          <a:xfrm>
            <a:off x="144463" y="357188"/>
            <a:ext cx="87137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Rectangle 2"/>
          <p:cNvSpPr>
            <a:spLocks noGrp="1"/>
          </p:cNvSpPr>
          <p:nvPr>
            <p:ph type="title" idx="4294967295"/>
          </p:nvPr>
        </p:nvSpPr>
        <p:spPr>
          <a:xfrm>
            <a:off x="428625" y="274638"/>
            <a:ext cx="84296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                                                                                                           тыс.рублей</a:t>
            </a:r>
          </a:p>
        </p:txBody>
      </p:sp>
      <p:graphicFrame>
        <p:nvGraphicFramePr>
          <p:cNvPr id="212010" name="Group 42"/>
          <p:cNvGraphicFramePr>
            <a:graphicFrameLocks noGrp="1"/>
          </p:cNvGraphicFramePr>
          <p:nvPr>
            <p:ph/>
          </p:nvPr>
        </p:nvGraphicFramePr>
        <p:xfrm>
          <a:off x="214313" y="1412875"/>
          <a:ext cx="8786812" cy="5291140"/>
        </p:xfrm>
        <a:graphic>
          <a:graphicData uri="http://schemas.openxmlformats.org/drawingml/2006/table">
            <a:tbl>
              <a:tblPr/>
              <a:tblGrid>
                <a:gridCol w="2178050"/>
                <a:gridCol w="1878012"/>
                <a:gridCol w="1651000"/>
                <a:gridCol w="1577975"/>
                <a:gridCol w="1501775"/>
              </a:tblGrid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2018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 (первоначально утвержденный)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2019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2021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2366,3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3941,0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1647,3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1328,7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2192,8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2722,1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1202,9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1082,6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Целевые трансферты из областного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191,5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198,5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Структура расходов по разделам бюджетной классификации (%)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39738" y="889000"/>
          <a:ext cx="9026525" cy="621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chemeClr val="hlink"/>
                </a:solidFill>
              </a:rPr>
              <a:t>Расходы на БЛАГОУСТРОЙСТВО территории </a:t>
            </a:r>
            <a:r>
              <a:rPr lang="ru-RU" sz="2400" i="1" dirty="0" err="1" smtClean="0">
                <a:solidFill>
                  <a:schemeClr val="hlink"/>
                </a:solidFill>
              </a:rPr>
              <a:t>Каменно-Балковского</a:t>
            </a:r>
            <a:r>
              <a:rPr lang="ru-RU" sz="2400" i="1" dirty="0" smtClean="0">
                <a:solidFill>
                  <a:schemeClr val="hlink"/>
                </a:solidFill>
              </a:rPr>
              <a:t> сельского поселения  в </a:t>
            </a:r>
            <a:r>
              <a:rPr lang="ru-RU" sz="2400" i="1" dirty="0" smtClean="0">
                <a:solidFill>
                  <a:schemeClr val="hlink"/>
                </a:solidFill>
              </a:rPr>
              <a:t>201</a:t>
            </a:r>
            <a:r>
              <a:rPr lang="ru-RU" sz="2400" i="1" dirty="0" smtClean="0">
                <a:solidFill>
                  <a:schemeClr val="hlink"/>
                </a:solidFill>
                <a:latin typeface="Arial" charset="0"/>
              </a:rPr>
              <a:t>9</a:t>
            </a:r>
            <a:r>
              <a:rPr lang="ru-RU" sz="2400" i="1" dirty="0" smtClean="0">
                <a:solidFill>
                  <a:schemeClr val="hlink"/>
                </a:solidFill>
              </a:rPr>
              <a:t> </a:t>
            </a:r>
            <a:r>
              <a:rPr lang="ru-RU" sz="2400" i="1" dirty="0" smtClean="0">
                <a:solidFill>
                  <a:schemeClr val="hlink"/>
                </a:solidFill>
              </a:rPr>
              <a:t>году</a:t>
            </a:r>
          </a:p>
        </p:txBody>
      </p:sp>
      <p:sp>
        <p:nvSpPr>
          <p:cNvPr id="214018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	укепкап</a:t>
            </a:r>
          </a:p>
        </p:txBody>
      </p:sp>
      <p:pic>
        <p:nvPicPr>
          <p:cNvPr id="214019" name="Picture 5" descr="улич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5209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0" name="AutoShape 6"/>
          <p:cNvSpPr>
            <a:spLocks noChangeArrowheads="1"/>
          </p:cNvSpPr>
          <p:nvPr/>
        </p:nvSpPr>
        <p:spPr bwMode="auto">
          <a:xfrm>
            <a:off x="2771775" y="1628775"/>
            <a:ext cx="3671888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itchFamily="18" charset="0"/>
              </a:rPr>
              <a:t>Уличное освещение – </a:t>
            </a:r>
            <a:r>
              <a:rPr lang="ru-RU" sz="1600" dirty="0" smtClean="0"/>
              <a:t>1074,6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pic>
        <p:nvPicPr>
          <p:cNvPr id="214021" name="Picture 7" descr="св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781300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2" name="AutoShape 8"/>
          <p:cNvSpPr>
            <a:spLocks noChangeArrowheads="1"/>
          </p:cNvSpPr>
          <p:nvPr/>
        </p:nvSpPr>
        <p:spPr bwMode="auto">
          <a:xfrm>
            <a:off x="2843213" y="3429000"/>
            <a:ext cx="3600450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Вывоз </a:t>
            </a:r>
            <a:r>
              <a:rPr lang="ru-RU" sz="1600" dirty="0" err="1" smtClean="0">
                <a:latin typeface="Times New Roman" pitchFamily="18" charset="0"/>
              </a:rPr>
              <a:t>ртутесодержащих</a:t>
            </a:r>
            <a:r>
              <a:rPr lang="ru-RU" sz="1600" dirty="0" smtClean="0">
                <a:latin typeface="Times New Roman" pitchFamily="18" charset="0"/>
              </a:rPr>
              <a:t> предметов</a:t>
            </a:r>
            <a:endParaRPr lang="ru-RU" sz="1600" dirty="0"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</a:rPr>
              <a:t>– </a:t>
            </a:r>
            <a:r>
              <a:rPr lang="ru-RU" sz="1600" dirty="0" smtClean="0"/>
              <a:t>24,0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sp>
        <p:nvSpPr>
          <p:cNvPr id="214023" name="AutoShape 10"/>
          <p:cNvSpPr>
            <a:spLocks noChangeArrowheads="1"/>
          </p:cNvSpPr>
          <p:nvPr/>
        </p:nvSpPr>
        <p:spPr bwMode="auto">
          <a:xfrm>
            <a:off x="2700338" y="5084763"/>
            <a:ext cx="36718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itchFamily="18" charset="0"/>
              </a:rPr>
              <a:t>Сбор и вывоз мусора, выкос сорной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растительности </a:t>
            </a:r>
            <a:r>
              <a:rPr lang="ru-RU" sz="1600" dirty="0" smtClean="0">
                <a:latin typeface="Times New Roman" pitchFamily="18" charset="0"/>
              </a:rPr>
              <a:t>–</a:t>
            </a:r>
            <a:r>
              <a:rPr lang="ru-RU" sz="1600" dirty="0" smtClean="0"/>
              <a:t>177,5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pic>
        <p:nvPicPr>
          <p:cNvPr id="214024" name="Picture 11" descr="мус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24400"/>
            <a:ext cx="2447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1"/>
          <p:cNvPicPr>
            <a:picLocks noChangeAspect="1" noChangeArrowheads="1"/>
          </p:cNvPicPr>
          <p:nvPr/>
        </p:nvPicPr>
        <p:blipFill>
          <a:blip r:embed="rId2">
            <a:lum bright="36000" contrast="-68000"/>
          </a:blip>
          <a:srcRect/>
          <a:stretch>
            <a:fillRect/>
          </a:stretch>
        </p:blipFill>
        <p:spPr bwMode="auto">
          <a:xfrm>
            <a:off x="144463" y="144463"/>
            <a:ext cx="8999537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Приоритеты инвестиционных расходов  проекта бюджета на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2019-2021 </a:t>
            </a:r>
            <a:r>
              <a:rPr lang="ru-RU" sz="3200" b="1" dirty="0" smtClean="0">
                <a:solidFill>
                  <a:srgbClr val="0070C0"/>
                </a:solidFill>
              </a:rPr>
              <a:t>годы</a:t>
            </a:r>
            <a:r>
              <a:rPr lang="en-US" sz="3200" b="1" dirty="0" smtClean="0">
                <a:solidFill>
                  <a:srgbClr val="0070C0"/>
                </a:solidFill>
              </a:rPr>
              <a:t>                      </a:t>
            </a:r>
            <a:r>
              <a:rPr lang="en-US" sz="1800" b="1" dirty="0" smtClean="0">
                <a:solidFill>
                  <a:srgbClr val="0070C0"/>
                </a:solidFill>
              </a:rPr>
              <a:t>(</a:t>
            </a:r>
            <a:r>
              <a:rPr lang="ru-RU" sz="1800" b="1" dirty="0" smtClean="0">
                <a:solidFill>
                  <a:srgbClr val="0070C0"/>
                </a:solidFill>
                <a:latin typeface="Arial" charset="0"/>
              </a:rPr>
              <a:t>тыс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r>
              <a:rPr lang="ru-RU" sz="1800" b="1" dirty="0" smtClean="0">
                <a:solidFill>
                  <a:srgbClr val="0070C0"/>
                </a:solidFill>
                <a:latin typeface="Arial" charset="0"/>
              </a:rPr>
              <a:t> руб.</a:t>
            </a:r>
            <a:r>
              <a:rPr lang="ru-RU" sz="1800" b="1" dirty="0" smtClean="0">
                <a:solidFill>
                  <a:srgbClr val="0070C0"/>
                </a:solidFill>
              </a:rPr>
              <a:t>)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        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/>
        </p:nvGraphicFramePr>
        <p:xfrm>
          <a:off x="401638" y="1703388"/>
          <a:ext cx="8039100" cy="467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254061"/>
                </a:solidFill>
              </a:rPr>
              <a:t>Доля муниципальных программ в общем объеме расходов проекта бюджета, запланированных на реализацию муниципальных программ </a:t>
            </a:r>
            <a:r>
              <a:rPr lang="ru-RU" sz="2000" b="1" dirty="0" err="1" smtClean="0">
                <a:solidFill>
                  <a:srgbClr val="254061"/>
                </a:solidFill>
              </a:rPr>
              <a:t>Каменно-Балковского</a:t>
            </a:r>
            <a:r>
              <a:rPr lang="ru-RU" sz="2000" b="1" dirty="0" smtClean="0">
                <a:solidFill>
                  <a:srgbClr val="254061"/>
                </a:solidFill>
              </a:rPr>
              <a:t> сельского поселения</a:t>
            </a:r>
            <a:r>
              <a:rPr lang="ru-RU" sz="2000" b="1" dirty="0" smtClean="0">
                <a:solidFill>
                  <a:srgbClr val="254061"/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254061"/>
                </a:solidFill>
              </a:rPr>
              <a:t>Орловского района </a:t>
            </a:r>
            <a:br>
              <a:rPr lang="ru-RU" sz="2000" b="1" dirty="0" smtClean="0">
                <a:solidFill>
                  <a:srgbClr val="254061"/>
                </a:solidFill>
              </a:rPr>
            </a:br>
            <a:r>
              <a:rPr lang="ru-RU" sz="2000" b="1" dirty="0" smtClean="0">
                <a:solidFill>
                  <a:srgbClr val="254061"/>
                </a:solidFill>
              </a:rPr>
              <a:t>в </a:t>
            </a:r>
            <a:r>
              <a:rPr lang="ru-RU" sz="2000" b="1" dirty="0" smtClean="0">
                <a:solidFill>
                  <a:srgbClr val="254061"/>
                </a:solidFill>
              </a:rPr>
              <a:t>2019 </a:t>
            </a:r>
            <a:r>
              <a:rPr lang="ru-RU" sz="2000" b="1" dirty="0" smtClean="0">
                <a:solidFill>
                  <a:srgbClr val="254061"/>
                </a:solidFill>
              </a:rPr>
              <a:t>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2832" y="4407967"/>
            <a:ext cx="3089154" cy="1601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Социальная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 поддержка граждан             0,0%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268413"/>
            <a:ext cx="2879725" cy="1800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Эффективное управление муниципальными финансами     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58,8 %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4868863"/>
            <a:ext cx="3167062" cy="1798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Обеспечение качественными жилищно-коммунальными услугами населения  13,4 %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6879" y="4718402"/>
            <a:ext cx="2648185" cy="2029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физической культуры и спорта     0,4 %</a:t>
            </a:r>
          </a:p>
          <a:p>
            <a:pPr algn="ctr"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6238" y="1268413"/>
            <a:ext cx="2592387" cy="15128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культуры и туризма 22,9 %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425" y="3068638"/>
            <a:ext cx="2952750" cy="15128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Охрана окружающей среды и рациональное природопользование     1,0%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475" y="2781300"/>
            <a:ext cx="2665413" cy="20161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Защита населения и территорий от чрезвычайных ситуаций  0,1 %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13084" y="1293781"/>
            <a:ext cx="3928144" cy="20016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Обеспечение общественного порядка и противодействие преступности  0,1 %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388" y="3068638"/>
            <a:ext cx="3240087" cy="20891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сельского хозяйства и регулирование рынков сельскохозяйственной продукции, сырья и продовольствия    0,4 %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254061"/>
                </a:solidFill>
              </a:rPr>
              <a:t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288" y="5300663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288" y="6165850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7093" name="TextBox 11"/>
          <p:cNvSpPr txBox="1">
            <a:spLocks noChangeArrowheads="1"/>
          </p:cNvSpPr>
          <p:nvPr/>
        </p:nvSpPr>
        <p:spPr bwMode="auto">
          <a:xfrm>
            <a:off x="1403350" y="14128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201</a:t>
            </a:r>
            <a:r>
              <a:rPr lang="ru-RU" b="1" dirty="0" smtClean="0">
                <a:latin typeface="Calibri" pitchFamily="34" charset="0"/>
              </a:rPr>
              <a:t>9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7094" name="TextBox 12"/>
          <p:cNvSpPr txBox="1">
            <a:spLocks noChangeArrowheads="1"/>
          </p:cNvSpPr>
          <p:nvPr/>
        </p:nvSpPr>
        <p:spPr bwMode="auto">
          <a:xfrm>
            <a:off x="4500563" y="141287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20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7095" name="TextBox 13"/>
          <p:cNvSpPr txBox="1">
            <a:spLocks noChangeArrowheads="1"/>
          </p:cNvSpPr>
          <p:nvPr/>
        </p:nvSpPr>
        <p:spPr bwMode="auto">
          <a:xfrm>
            <a:off x="7308850" y="141287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21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7096" name="TextBox 16"/>
          <p:cNvSpPr txBox="1">
            <a:spLocks noChangeArrowheads="1"/>
          </p:cNvSpPr>
          <p:nvPr/>
        </p:nvSpPr>
        <p:spPr bwMode="auto">
          <a:xfrm>
            <a:off x="1258888" y="6092825"/>
            <a:ext cx="77771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не программные расходы бюджета Каменно-Балковского сельского поселения Орловского района</a:t>
            </a:r>
          </a:p>
        </p:txBody>
      </p:sp>
      <p:sp>
        <p:nvSpPr>
          <p:cNvPr id="217097" name="TextBox 17"/>
          <p:cNvSpPr txBox="1">
            <a:spLocks noChangeArrowheads="1"/>
          </p:cNvSpPr>
          <p:nvPr/>
        </p:nvSpPr>
        <p:spPr bwMode="auto">
          <a:xfrm>
            <a:off x="1258888" y="5229225"/>
            <a:ext cx="77057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расходы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</a:t>
            </a: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6443663" y="2133600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6894,6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вал 6"/>
          <p:cNvSpPr>
            <a:spLocks noChangeArrowheads="1"/>
          </p:cNvSpPr>
          <p:nvPr/>
        </p:nvSpPr>
        <p:spPr bwMode="auto">
          <a:xfrm>
            <a:off x="39528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7633,2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Овал 6"/>
          <p:cNvSpPr/>
          <p:nvPr/>
        </p:nvSpPr>
        <p:spPr>
          <a:xfrm>
            <a:off x="1763713" y="3860800"/>
            <a:ext cx="1512887" cy="865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215,4 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Овал 6"/>
          <p:cNvSpPr>
            <a:spLocks noChangeArrowheads="1"/>
          </p:cNvSpPr>
          <p:nvPr/>
        </p:nvSpPr>
        <p:spPr bwMode="auto">
          <a:xfrm>
            <a:off x="356393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7010,5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7900" y="393382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205,4 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4076700"/>
            <a:ext cx="1439863" cy="7921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22,1</a:t>
            </a:r>
          </a:p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Картинки по запросу межбюджетные отношений"/>
          <p:cNvPicPr>
            <a:picLocks noChangeAspect="1" noChangeArrowheads="1"/>
          </p:cNvPicPr>
          <p:nvPr/>
        </p:nvPicPr>
        <p:blipFill>
          <a:blip r:embed="rId2">
            <a:lum bright="4000" contrast="-66000"/>
          </a:blip>
          <a:srcRect/>
          <a:stretch>
            <a:fillRect/>
          </a:stretch>
        </p:blipFill>
        <p:spPr bwMode="auto">
          <a:xfrm>
            <a:off x="214313" y="285750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межбюджетных отношений в </a:t>
            </a:r>
            <a:r>
              <a:rPr lang="ru-RU" b="1" dirty="0" smtClean="0"/>
              <a:t>2019 </a:t>
            </a:r>
            <a:r>
              <a:rPr lang="ru-RU" b="1" dirty="0" smtClean="0"/>
              <a:t>году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786063" y="1714500"/>
            <a:ext cx="3571875" cy="15001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 основных полномочий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928938" y="3000375"/>
            <a:ext cx="3205162" cy="17859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4% по налогу на доходы физических лиц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857500" y="4572000"/>
            <a:ext cx="3694113" cy="1857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10 % по единому сельскохозяйственному налогу</a:t>
            </a:r>
          </a:p>
        </p:txBody>
      </p:sp>
      <p:sp>
        <p:nvSpPr>
          <p:cNvPr id="3" name="Овал 2"/>
          <p:cNvSpPr/>
          <p:nvPr/>
        </p:nvSpPr>
        <p:spPr>
          <a:xfrm>
            <a:off x="142875" y="1571625"/>
            <a:ext cx="2786063" cy="428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Проект бюджета Каменно-Балковского сельского поселения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000750" y="1643063"/>
            <a:ext cx="3143250" cy="442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Бюджет Орловского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500938" y="908050"/>
            <a:ext cx="1357312" cy="494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Проект областного закона «Об областном бюджете на </a:t>
            </a:r>
            <a:r>
              <a:rPr lang="ru-RU" dirty="0" smtClean="0">
                <a:solidFill>
                  <a:srgbClr val="FFFFFF"/>
                </a:solidFill>
              </a:rPr>
              <a:t>2019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 2020 </a:t>
            </a:r>
            <a:r>
              <a:rPr lang="ru-RU" dirty="0">
                <a:solidFill>
                  <a:srgbClr val="FFFFFF"/>
                </a:solidFill>
              </a:rPr>
              <a:t>и </a:t>
            </a:r>
            <a:r>
              <a:rPr lang="ru-RU" dirty="0" smtClean="0">
                <a:solidFill>
                  <a:srgbClr val="FFFFFF"/>
                </a:solidFill>
              </a:rPr>
              <a:t>2021 </a:t>
            </a:r>
            <a:r>
              <a:rPr lang="ru-RU" dirty="0">
                <a:solidFill>
                  <a:srgbClr val="FFFFFF"/>
                </a:solidFill>
              </a:rPr>
              <a:t>годов»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836613"/>
            <a:ext cx="2127250" cy="516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Об </a:t>
            </a:r>
            <a:r>
              <a:rPr lang="ru-RU" b="1" dirty="0" smtClean="0">
                <a:solidFill>
                  <a:schemeClr val="bg1"/>
                </a:solidFill>
              </a:rPr>
              <a:t>утверждении порядка и срока составления  бюджета 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 на период </a:t>
            </a:r>
            <a:r>
              <a:rPr lang="ru-RU" b="1" dirty="0" smtClean="0">
                <a:solidFill>
                  <a:schemeClr val="bg1"/>
                </a:solidFill>
              </a:rPr>
              <a:t>2019-2021 </a:t>
            </a:r>
            <a:r>
              <a:rPr lang="ru-RU" b="1" dirty="0">
                <a:solidFill>
                  <a:schemeClr val="bg1"/>
                </a:solidFill>
              </a:rPr>
              <a:t>годов (</a:t>
            </a:r>
            <a:r>
              <a:rPr lang="ru-RU" b="1" dirty="0" err="1">
                <a:solidFill>
                  <a:schemeClr val="bg1"/>
                </a:solidFill>
              </a:rPr>
              <a:t>Простановление</a:t>
            </a:r>
            <a:r>
              <a:rPr lang="ru-RU" b="1" dirty="0">
                <a:solidFill>
                  <a:schemeClr val="bg1"/>
                </a:solidFill>
              </a:rPr>
              <a:t> Администрации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 от </a:t>
            </a:r>
            <a:r>
              <a:rPr lang="ru-RU" b="1" dirty="0" smtClean="0">
                <a:solidFill>
                  <a:schemeClr val="bg1"/>
                </a:solidFill>
              </a:rPr>
              <a:t>27.06.2018 </a:t>
            </a:r>
            <a:r>
              <a:rPr lang="ru-RU" b="1" dirty="0">
                <a:solidFill>
                  <a:schemeClr val="bg1"/>
                </a:solidFill>
              </a:rPr>
              <a:t>№ </a:t>
            </a:r>
            <a:r>
              <a:rPr lang="ru-RU" b="1" dirty="0" smtClean="0">
                <a:solidFill>
                  <a:schemeClr val="bg1"/>
                </a:solidFill>
              </a:rPr>
              <a:t>115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836613"/>
            <a:ext cx="2300287" cy="509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Об основных</a:t>
            </a:r>
            <a:r>
              <a:rPr lang="ru-RU" sz="2000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направлениях бюджетной и налоговой политики</a:t>
            </a:r>
          </a:p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 Орловского района на  </a:t>
            </a:r>
            <a:r>
              <a:rPr lang="ru-RU" b="1" dirty="0" smtClean="0">
                <a:solidFill>
                  <a:srgbClr val="FFFFFF"/>
                </a:solidFill>
              </a:rPr>
              <a:t>2019-2021 </a:t>
            </a:r>
            <a:r>
              <a:rPr lang="ru-RU" b="1" dirty="0">
                <a:solidFill>
                  <a:srgbClr val="FFFFFF"/>
                </a:solidFill>
              </a:rPr>
              <a:t>годы (Постановление Администрации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rgbClr val="FFFFFF"/>
                </a:solidFill>
              </a:rPr>
              <a:t> сельского поселения №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188 </a:t>
            </a:r>
            <a:r>
              <a:rPr lang="ru-RU" b="1" dirty="0">
                <a:solidFill>
                  <a:srgbClr val="FFFFFF"/>
                </a:solidFill>
              </a:rPr>
              <a:t>от </a:t>
            </a:r>
            <a:r>
              <a:rPr lang="ru-RU" b="1" dirty="0" smtClean="0">
                <a:solidFill>
                  <a:srgbClr val="FFFFFF"/>
                </a:solidFill>
              </a:rPr>
              <a:t>01.11.2018)  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836613"/>
            <a:ext cx="2000250" cy="5092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Муниципальные программы </a:t>
            </a:r>
            <a:r>
              <a:rPr lang="ru-RU" b="1">
                <a:solidFill>
                  <a:schemeClr val="bg1"/>
                </a:solidFill>
              </a:rPr>
              <a:t>Каменно-Балковского</a:t>
            </a:r>
            <a:r>
              <a:rPr lang="ru-RU" b="1">
                <a:solidFill>
                  <a:srgbClr val="FFFFFF"/>
                </a:solidFill>
              </a:rPr>
              <a:t> сельского поселения Орловского района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50" y="5572125"/>
            <a:ext cx="8858250" cy="1285875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Основы формирования проекта бюджета Каменно-Балковского сельского поселения Орловского района на 2018 год и плановый период 2019 и 2020 годов</a:t>
            </a:r>
          </a:p>
        </p:txBody>
      </p:sp>
      <p:sp>
        <p:nvSpPr>
          <p:cNvPr id="16391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Стрелка вправо с вырезом 3"/>
          <p:cNvSpPr>
            <a:spLocks noChangeArrowheads="1"/>
          </p:cNvSpPr>
          <p:nvPr/>
        </p:nvSpPr>
        <p:spPr bwMode="auto">
          <a:xfrm rot="-460366">
            <a:off x="395288" y="4221163"/>
            <a:ext cx="8505825" cy="3033712"/>
          </a:xfrm>
          <a:prstGeom prst="notchedRightArrow">
            <a:avLst>
              <a:gd name="adj1" fmla="val 50000"/>
              <a:gd name="adj2" fmla="val 6067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Принятый проект бюджет </a:t>
            </a:r>
            <a:r>
              <a:rPr lang="ru-RU" dirty="0" err="1">
                <a:solidFill>
                  <a:srgbClr val="FFFFFF"/>
                </a:solidFill>
                <a:latin typeface="Calibri" pitchFamily="34" charset="0"/>
              </a:rPr>
              <a:t>Каменно-Балковского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 сельского поселения Орловского района на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2019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год и на плановый период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2020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и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2021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годов создаст дополнительные условия для выполнения поставленных Президентом России, Губернатором области, Главой Администрации приоритетных задач.</a:t>
            </a:r>
          </a:p>
        </p:txBody>
      </p:sp>
      <p:pic>
        <p:nvPicPr>
          <p:cNvPr id="219138" name="Picture 7" descr="DSCN3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6250"/>
            <a:ext cx="6924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Контактная информация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Arial" charset="0"/>
              </a:rPr>
              <a:t>Администрация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347505, Ростовская область, Орловский район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х.Каменная Балка, пер.Центральный, 1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Глава Администрации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Вакульчик Людмила Николаевна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Тел.(факс) : (86375) 44-6-19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E-mail: </a:t>
            </a:r>
            <a:r>
              <a:rPr lang="en-US" sz="2000" smtClean="0">
                <a:latin typeface="Arial" charset="0"/>
              </a:rPr>
              <a:t>sp</a:t>
            </a:r>
            <a:r>
              <a:rPr lang="ru-RU" sz="2000" smtClean="0">
                <a:latin typeface="Arial" charset="0"/>
              </a:rPr>
              <a:t>29307@donрас.ru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(режим) работы: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понедельник – пятница – 8.00 – 16.15;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предпраздничные дни – 8.00 – 16.00;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суббота и воскресенье – выходные дни;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перерыв – 12.00 – 13.00. </a:t>
            </a:r>
            <a:endParaRPr lang="en-US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приема: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третий понедельник с 16.00 до 17.30 часов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первый и третий вторник месяца с 08.00 до 10.00 часов</a:t>
            </a:r>
          </a:p>
          <a:p>
            <a:pPr algn="ctr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и по запросу повышение эффектив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1785937" cy="85725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</p:pic>
      <p:sp>
        <p:nvSpPr>
          <p:cNvPr id="1741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569325" cy="7921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Главной идеологией  бюджетной политики Каменно-Балковского сельского поселения является:</a:t>
            </a:r>
            <a:endParaRPr lang="ru-RU" sz="28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071688" y="1341438"/>
            <a:ext cx="7072312" cy="9445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Обеспечение устойчивости и сбалансированности </a:t>
            </a:r>
          </a:p>
          <a:p>
            <a:pPr algn="ctr"/>
            <a:r>
              <a:rPr lang="ru-RU"/>
              <a:t>Проекта бюджета Каменно-Балковского сельского поселения </a:t>
            </a:r>
          </a:p>
          <a:p>
            <a:pPr algn="ctr"/>
            <a:r>
              <a:rPr lang="ru-RU"/>
              <a:t>Орловского района</a:t>
            </a:r>
          </a:p>
          <a:p>
            <a:pPr algn="ctr"/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051050" y="2349500"/>
            <a:ext cx="6786563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Выполнение принятых обязательств перед гражданами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268538" y="3500438"/>
            <a:ext cx="6875462" cy="15716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Решение социальных и экономических задач</a:t>
            </a:r>
          </a:p>
          <a:p>
            <a:pPr algn="ctr"/>
            <a:r>
              <a:rPr lang="ru-RU"/>
              <a:t>Каменно-Балковского сельского поселения Орловского района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428875" y="4857750"/>
            <a:ext cx="6391275" cy="1714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Инвестиции в человеческий капитал</a:t>
            </a:r>
          </a:p>
        </p:txBody>
      </p:sp>
      <p:sp>
        <p:nvSpPr>
          <p:cNvPr id="17416" name="Oval 5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8964613" y="5516563"/>
            <a:ext cx="46037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CC00"/>
            </a:solidFill>
            <a:rou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.</a:t>
            </a:r>
          </a:p>
        </p:txBody>
      </p:sp>
      <p:sp>
        <p:nvSpPr>
          <p:cNvPr id="17417" name="AutoShape 5" descr="Картинки по запросу открытость бюджетн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8" name="Picture 2" descr="Картинки по запросу обеспечение сбалансирован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 descr="Картинки по запросу своевременное исполн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643313"/>
            <a:ext cx="214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929188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179388" y="1557338"/>
            <a:ext cx="8569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Бюджет </a:t>
            </a:r>
            <a:r>
              <a:rPr lang="ru-RU" sz="2400" b="1" i="1" dirty="0" smtClean="0">
                <a:solidFill>
                  <a:srgbClr val="FF0000"/>
                </a:solidFill>
              </a:rPr>
              <a:t>2019 </a:t>
            </a:r>
            <a:r>
              <a:rPr lang="ru-RU" sz="2400" b="1" i="1" dirty="0" smtClean="0">
                <a:solidFill>
                  <a:srgbClr val="FF0000"/>
                </a:solidFill>
              </a:rPr>
              <a:t>года 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			         Проект б</a:t>
            </a:r>
            <a:r>
              <a:rPr lang="ru-RU" sz="2400" b="1" i="1" dirty="0" smtClean="0">
                <a:solidFill>
                  <a:srgbClr val="FF0000"/>
                </a:solidFill>
              </a:rPr>
              <a:t>юджет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а</a:t>
            </a: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                             на </a:t>
            </a:r>
            <a:r>
              <a:rPr lang="ru-RU" sz="2400" b="1" i="1" dirty="0" smtClean="0">
                <a:solidFill>
                  <a:srgbClr val="FF0000"/>
                </a:solidFill>
              </a:rPr>
              <a:t>2019-2021 </a:t>
            </a:r>
            <a:r>
              <a:rPr lang="ru-RU" sz="2400" b="1" i="1" dirty="0" smtClean="0">
                <a:solidFill>
                  <a:srgbClr val="FF0000"/>
                </a:solidFill>
              </a:rPr>
              <a:t>годы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429000" y="785813"/>
            <a:ext cx="18573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AutoShape 2" descr="Картинки по запросу орловский район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4938" y="2786063"/>
            <a:ext cx="2857500" cy="271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17375E"/>
                </a:solidFill>
              </a:rPr>
              <a:t>ПРОЕКТ БЮДЖЕТНОГО ПРОГНОЗА КАМЕННО-БАЛКОВСКОГО СЕЛЬСКОГО ПОСЕЛЕНИЯ НА ДОЛГОСРОЧНЫЙ ПЕРИОД  2017-2022 гг.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285750"/>
            <a:ext cx="6643687" cy="2500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</a:rPr>
              <a:t>Основная идеология бюджетного прогноза Каменно-Балковского сельского поселения на период 2017-2022 годы</a:t>
            </a:r>
          </a:p>
        </p:txBody>
      </p:sp>
      <p:sp>
        <p:nvSpPr>
          <p:cNvPr id="3" name="Стрелка вниз 2"/>
          <p:cNvSpPr/>
          <p:nvPr/>
        </p:nvSpPr>
        <p:spPr>
          <a:xfrm rot="2442587">
            <a:off x="1744663" y="2343150"/>
            <a:ext cx="806450" cy="17049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3F8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6250" y="2786063"/>
            <a:ext cx="642938" cy="228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27998">
            <a:off x="5840413" y="2887663"/>
            <a:ext cx="1827212" cy="77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4071938"/>
            <a:ext cx="3000375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Снижение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дотационности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5357813"/>
            <a:ext cx="3071812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Оптимальный уровень долговой нагрузки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63" y="4071938"/>
            <a:ext cx="3000375" cy="1285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28625"/>
            <a:ext cx="87137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Финансовое обеспечение Указов Президента Российской Федерации на </a:t>
            </a:r>
            <a:r>
              <a:rPr lang="ru-RU" sz="2800" b="1" dirty="0" smtClean="0">
                <a:solidFill>
                  <a:srgbClr val="FF0000"/>
                </a:solidFill>
              </a:rPr>
              <a:t>2019 </a:t>
            </a:r>
            <a:r>
              <a:rPr lang="ru-RU" sz="2800" b="1" dirty="0" smtClean="0">
                <a:solidFill>
                  <a:srgbClr val="FF0000"/>
                </a:solidFill>
              </a:rPr>
              <a:t>год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00063" y="1714500"/>
            <a:ext cx="5143500" cy="43576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</a:rPr>
              <a:t>Указ от 07.05.2012 №597 «О мероприятиях по реализации государственной социальной политики»</a:t>
            </a:r>
          </a:p>
        </p:txBody>
      </p:sp>
      <p:sp>
        <p:nvSpPr>
          <p:cNvPr id="4" name="Овал 3"/>
          <p:cNvSpPr/>
          <p:nvPr/>
        </p:nvSpPr>
        <p:spPr>
          <a:xfrm>
            <a:off x="5643563" y="2571750"/>
            <a:ext cx="3143250" cy="2928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781,1 тыс.рублей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8" y="500063"/>
            <a:ext cx="4500562" cy="31654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человеческого капитала, безусловное выполнение социальных обязательств перед гражданами, предоставление качественных и конкурентных муниципальных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3714750"/>
            <a:ext cx="4392612" cy="29527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Благоустройство территории поселения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286125"/>
            <a:ext cx="4375150" cy="323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Экономное расходование средств на содержание аппарата управления органов власти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3" y="571500"/>
            <a:ext cx="4178300" cy="3071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Реализация Указов Президента Российской Федерации от 7 мая 2012 года, от 01 июня 2012 №761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3000375"/>
            <a:ext cx="5668963" cy="1436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</a:rPr>
              <a:t>Приоритетные направления расходов </a:t>
            </a:r>
            <a:r>
              <a:rPr lang="ru-RU" sz="2400" b="1">
                <a:solidFill>
                  <a:schemeClr val="tx1"/>
                </a:solidFill>
                <a:latin typeface="Arial" charset="0"/>
              </a:rPr>
              <a:t>проекта </a:t>
            </a:r>
            <a:r>
              <a:rPr lang="ru-RU" sz="2400" b="1">
                <a:solidFill>
                  <a:schemeClr val="tx1"/>
                </a:solidFill>
              </a:rPr>
              <a:t>бюджета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Каменно-Балковского</a:t>
            </a:r>
            <a:r>
              <a:rPr lang="ru-RU" sz="2400" b="1">
                <a:solidFill>
                  <a:schemeClr val="tx1"/>
                </a:solidFill>
              </a:rPr>
              <a:t> сельского поселения Орловского  района</a:t>
            </a:r>
            <a:endParaRPr lang="ru-RU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 descr="дох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028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b="1" smtClean="0">
                <a:solidFill>
                  <a:srgbClr val="953735"/>
                </a:solidFill>
              </a:rPr>
              <a:t/>
            </a:r>
            <a:br>
              <a:rPr lang="ru-RU" sz="3200" b="1" smtClean="0">
                <a:solidFill>
                  <a:srgbClr val="953735"/>
                </a:solidFill>
              </a:rPr>
            </a:br>
            <a:r>
              <a:rPr lang="ru-RU" sz="3200" b="1" smtClean="0">
                <a:solidFill>
                  <a:srgbClr val="953735"/>
                </a:solidFill>
              </a:rPr>
              <a:t/>
            </a:r>
            <a:br>
              <a:rPr lang="ru-RU" sz="3200" b="1" smtClean="0">
                <a:solidFill>
                  <a:srgbClr val="953735"/>
                </a:solidFill>
              </a:rPr>
            </a:br>
            <a:r>
              <a:rPr lang="ru-RU" sz="2400" b="1" smtClean="0">
                <a:solidFill>
                  <a:schemeClr val="hlink"/>
                </a:solidFill>
              </a:rPr>
              <a:t>Основные характеристики </a:t>
            </a:r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проекта </a:t>
            </a:r>
            <a:r>
              <a:rPr lang="ru-RU" sz="2400" b="1" smtClean="0">
                <a:solidFill>
                  <a:schemeClr val="hlink"/>
                </a:solidFill>
              </a:rPr>
              <a:t>бюджета Каменно-Балковского сельского поселения Орловского района на 2018 год</a:t>
            </a:r>
            <a:r>
              <a:rPr lang="en-US" sz="2400" b="1" smtClean="0">
                <a:solidFill>
                  <a:schemeClr val="hlink"/>
                </a:solidFill>
              </a:rPr>
              <a:t> </a:t>
            </a:r>
            <a:r>
              <a:rPr lang="ru-RU" sz="2400" b="1" smtClean="0">
                <a:solidFill>
                  <a:schemeClr val="hlink"/>
                </a:solidFill>
              </a:rPr>
              <a:t> и плановый период 2019 и 2020 годов                </a:t>
            </a:r>
            <a:r>
              <a:rPr lang="ru-RU" sz="800" b="1" smtClean="0">
                <a:solidFill>
                  <a:schemeClr val="hlink"/>
                </a:solidFill>
              </a:rPr>
              <a:t/>
            </a:r>
            <a:br>
              <a:rPr lang="ru-RU" sz="800" b="1" smtClean="0">
                <a:solidFill>
                  <a:schemeClr val="hlink"/>
                </a:solidFill>
              </a:rPr>
            </a:br>
            <a:r>
              <a:rPr lang="ru-RU" sz="800" b="1" smtClean="0">
                <a:solidFill>
                  <a:schemeClr val="hlink"/>
                </a:solidFill>
              </a:rPr>
              <a:t>							</a:t>
            </a:r>
            <a:r>
              <a:rPr lang="ru-RU" sz="3200" b="1" smtClean="0">
                <a:solidFill>
                  <a:schemeClr val="hlink"/>
                </a:solidFill>
              </a:rPr>
              <a:t> </a:t>
            </a:r>
            <a:r>
              <a:rPr lang="ru-RU" sz="1200" b="1" smtClean="0">
                <a:solidFill>
                  <a:schemeClr val="hlink"/>
                </a:solidFill>
              </a:rPr>
              <a:t>тыс.рублей</a:t>
            </a:r>
            <a:r>
              <a:rPr lang="ru-RU" sz="1200" b="1" smtClean="0">
                <a:solidFill>
                  <a:srgbClr val="953735"/>
                </a:solidFill>
              </a:rPr>
              <a:t/>
            </a:r>
            <a:br>
              <a:rPr lang="ru-RU" sz="1200" b="1" smtClean="0">
                <a:solidFill>
                  <a:srgbClr val="953735"/>
                </a:solidFill>
              </a:rPr>
            </a:br>
            <a:endParaRPr lang="ru-RU" sz="1200" b="1" smtClean="0">
              <a:solidFill>
                <a:srgbClr val="953735"/>
              </a:solidFill>
            </a:endParaRPr>
          </a:p>
        </p:txBody>
      </p:sp>
      <p:graphicFrame>
        <p:nvGraphicFramePr>
          <p:cNvPr id="22568" name="Group 40"/>
          <p:cNvGraphicFramePr>
            <a:graphicFrameLocks noGrp="1"/>
          </p:cNvGraphicFramePr>
          <p:nvPr/>
        </p:nvGraphicFramePr>
        <p:xfrm>
          <a:off x="357188" y="2060575"/>
          <a:ext cx="8786812" cy="4572318"/>
        </p:xfrm>
        <a:graphic>
          <a:graphicData uri="http://schemas.openxmlformats.org/drawingml/2006/table">
            <a:tbl>
              <a:tblPr/>
              <a:tblGrid>
                <a:gridCol w="2197100"/>
                <a:gridCol w="1862137"/>
                <a:gridCol w="1489075"/>
                <a:gridCol w="1555750"/>
                <a:gridCol w="1682750"/>
              </a:tblGrid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Первоначально принятый бюджет на 2017 год от 28.12.2016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.Доходы,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7422,9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9025,7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6948,0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6852,3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.Расходы,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7848,6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10 204,0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7435,8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7350,2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.Дефицит и источники его покрытия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-425,7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-1178,3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-487,8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-497,9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ДОХОДЫ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ПРОЕКТА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БЮДЖЕТА</a:t>
            </a: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НАЛОГОВЫЕ ДОХОДЫ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НЕНАЛОГОВЫЕ ДОХОДЫ</a:t>
            </a:r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БЕЗВОЗМЕЗДНЫЕ ПОСТУПЛЕНИЯ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6200</TotalTime>
  <Words>806</Words>
  <Application>Microsoft Office PowerPoint</Application>
  <PresentationFormat>Экран (4:3)</PresentationFormat>
  <Paragraphs>172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Лист Microsoft Office Excel 97-2003</vt:lpstr>
      <vt:lpstr>Слайд 1</vt:lpstr>
      <vt:lpstr> </vt:lpstr>
      <vt:lpstr>Главной идеологией  бюджетной политики Каменно-Балковского сельского поселения является:</vt:lpstr>
      <vt:lpstr> Бюджет 2019 года             Проект бюджета                                                                                  на 2019-2021 годы</vt:lpstr>
      <vt:lpstr>Слайд 5</vt:lpstr>
      <vt:lpstr>Финансовое обеспечение Указов Президента Российской Федерации на 2019 год</vt:lpstr>
      <vt:lpstr>Слайд 7</vt:lpstr>
      <vt:lpstr>  Основные характеристики проекта бюджета Каменно-Балковского сельского поселения Орловского района на 2018 год  и плановый период 2019 и 2020 годов                         тыс.рублей </vt:lpstr>
      <vt:lpstr>ДОХОДЫ ПРОЕКТА БЮДЖЕТА поступающие в бюджет денежные средства</vt:lpstr>
      <vt:lpstr>НАЛОГОВЫЕ И НЕНАЛОГОВЫЕ ДОХОДЫ ПРОЕКТА БЮДЖЕТА КАМЕННО-БАЛКОВСКОГО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проекта бюджета Каменно-Балковкого сельского поселения Орловского района в 2019 году        (тыс.рублей)</vt:lpstr>
      <vt:lpstr>Крупнейшие налогоплательщики Каменно-Балковского сельского поселения  Орловского района</vt:lpstr>
      <vt:lpstr>Безвозмездные поступления из областного бюджета                                                                                                            тыс.рублей</vt:lpstr>
      <vt:lpstr>Структура расходов по разделам бюджетной классификации (%)</vt:lpstr>
      <vt:lpstr>Расходы на БЛАГОУСТРОЙСТВО территории Каменно-Балковского сельского поселения  в 2019 году</vt:lpstr>
      <vt:lpstr> Приоритеты инвестиционных расходов  проекта бюджета на 2019-2021 годы                      (тыс. руб.)             </vt:lpstr>
      <vt:lpstr>Доля муниципальных программ в общем объеме расходов проекта бюджета, запланированных на реализацию муниципальных программ Каменно-Балковского сельского поселения Орловского района  в 2019 году</vt:lpstr>
      <vt:lpstr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vt:lpstr>
      <vt:lpstr>Особенности межбюджетных отношений в 2019 году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583</cp:revision>
  <dcterms:created xsi:type="dcterms:W3CDTF">2012-10-21T15:40:11Z</dcterms:created>
  <dcterms:modified xsi:type="dcterms:W3CDTF">2019-02-19T09:30:46Z</dcterms:modified>
</cp:coreProperties>
</file>